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notesMasterIdLst>
    <p:notesMasterId r:id="rId187"/>
  </p:notesMasterIdLst>
  <p:sldIdLst>
    <p:sldId id="5512" r:id="rId3"/>
    <p:sldId id="5041" r:id="rId4"/>
    <p:sldId id="5042" r:id="rId5"/>
    <p:sldId id="5517" r:id="rId6"/>
    <p:sldId id="5518" r:id="rId7"/>
    <p:sldId id="5519" r:id="rId8"/>
    <p:sldId id="5520" r:id="rId9"/>
    <p:sldId id="5521" r:id="rId10"/>
    <p:sldId id="5522" r:id="rId11"/>
    <p:sldId id="5523" r:id="rId12"/>
    <p:sldId id="5524" r:id="rId13"/>
    <p:sldId id="5525" r:id="rId14"/>
    <p:sldId id="5526" r:id="rId15"/>
    <p:sldId id="5527" r:id="rId16"/>
    <p:sldId id="5528" r:id="rId17"/>
    <p:sldId id="5529" r:id="rId18"/>
    <p:sldId id="5530" r:id="rId19"/>
    <p:sldId id="5531" r:id="rId20"/>
    <p:sldId id="5532" r:id="rId21"/>
    <p:sldId id="5533" r:id="rId22"/>
    <p:sldId id="5534" r:id="rId23"/>
    <p:sldId id="5535" r:id="rId24"/>
    <p:sldId id="5536" r:id="rId25"/>
    <p:sldId id="5537" r:id="rId26"/>
    <p:sldId id="5538" r:id="rId27"/>
    <p:sldId id="5539" r:id="rId28"/>
    <p:sldId id="5540" r:id="rId29"/>
    <p:sldId id="5541" r:id="rId30"/>
    <p:sldId id="5542" r:id="rId31"/>
    <p:sldId id="5543" r:id="rId32"/>
    <p:sldId id="5544" r:id="rId33"/>
    <p:sldId id="5545" r:id="rId34"/>
    <p:sldId id="5546" r:id="rId35"/>
    <p:sldId id="5547" r:id="rId36"/>
    <p:sldId id="5548" r:id="rId37"/>
    <p:sldId id="5549" r:id="rId38"/>
    <p:sldId id="5550" r:id="rId39"/>
    <p:sldId id="5551" r:id="rId40"/>
    <p:sldId id="5552" r:id="rId41"/>
    <p:sldId id="5553" r:id="rId42"/>
    <p:sldId id="5554" r:id="rId43"/>
    <p:sldId id="5555" r:id="rId44"/>
    <p:sldId id="5556" r:id="rId45"/>
    <p:sldId id="5557" r:id="rId46"/>
    <p:sldId id="5558" r:id="rId47"/>
    <p:sldId id="5559" r:id="rId48"/>
    <p:sldId id="5560" r:id="rId49"/>
    <p:sldId id="5561" r:id="rId50"/>
    <p:sldId id="5562" r:id="rId51"/>
    <p:sldId id="5563" r:id="rId52"/>
    <p:sldId id="5564" r:id="rId53"/>
    <p:sldId id="5565" r:id="rId54"/>
    <p:sldId id="5566" r:id="rId55"/>
    <p:sldId id="5567" r:id="rId56"/>
    <p:sldId id="5568" r:id="rId57"/>
    <p:sldId id="5569" r:id="rId58"/>
    <p:sldId id="5570" r:id="rId59"/>
    <p:sldId id="5571" r:id="rId60"/>
    <p:sldId id="5572" r:id="rId61"/>
    <p:sldId id="5573" r:id="rId62"/>
    <p:sldId id="5574" r:id="rId63"/>
    <p:sldId id="5575" r:id="rId64"/>
    <p:sldId id="5576" r:id="rId65"/>
    <p:sldId id="5695" r:id="rId66"/>
    <p:sldId id="5577" r:id="rId67"/>
    <p:sldId id="5578" r:id="rId68"/>
    <p:sldId id="5579" r:id="rId69"/>
    <p:sldId id="5580" r:id="rId70"/>
    <p:sldId id="5581" r:id="rId71"/>
    <p:sldId id="5582" r:id="rId72"/>
    <p:sldId id="5583" r:id="rId73"/>
    <p:sldId id="5584" r:id="rId74"/>
    <p:sldId id="5585" r:id="rId75"/>
    <p:sldId id="5586" r:id="rId76"/>
    <p:sldId id="5587" r:id="rId77"/>
    <p:sldId id="5588" r:id="rId78"/>
    <p:sldId id="5589" r:id="rId79"/>
    <p:sldId id="5590" r:id="rId80"/>
    <p:sldId id="5591" r:id="rId81"/>
    <p:sldId id="5592" r:id="rId82"/>
    <p:sldId id="5593" r:id="rId83"/>
    <p:sldId id="5594" r:id="rId84"/>
    <p:sldId id="5595" r:id="rId85"/>
    <p:sldId id="5596" r:id="rId86"/>
    <p:sldId id="5597" r:id="rId87"/>
    <p:sldId id="5598" r:id="rId88"/>
    <p:sldId id="5599" r:id="rId89"/>
    <p:sldId id="5600" r:id="rId90"/>
    <p:sldId id="5601" r:id="rId91"/>
    <p:sldId id="5602" r:id="rId92"/>
    <p:sldId id="5603" r:id="rId93"/>
    <p:sldId id="5604" r:id="rId94"/>
    <p:sldId id="5605" r:id="rId95"/>
    <p:sldId id="5606" r:id="rId96"/>
    <p:sldId id="5607" r:id="rId97"/>
    <p:sldId id="5608" r:id="rId98"/>
    <p:sldId id="5609" r:id="rId99"/>
    <p:sldId id="5610" r:id="rId100"/>
    <p:sldId id="5611" r:id="rId101"/>
    <p:sldId id="5612" r:id="rId102"/>
    <p:sldId id="5613" r:id="rId103"/>
    <p:sldId id="5614" r:id="rId104"/>
    <p:sldId id="5615" r:id="rId105"/>
    <p:sldId id="5616" r:id="rId106"/>
    <p:sldId id="5617" r:id="rId107"/>
    <p:sldId id="5618" r:id="rId108"/>
    <p:sldId id="5619" r:id="rId109"/>
    <p:sldId id="5620" r:id="rId110"/>
    <p:sldId id="5621" r:id="rId111"/>
    <p:sldId id="5622" r:id="rId112"/>
    <p:sldId id="5623" r:id="rId113"/>
    <p:sldId id="5624" r:id="rId114"/>
    <p:sldId id="5625" r:id="rId115"/>
    <p:sldId id="5626" r:id="rId116"/>
    <p:sldId id="5627" r:id="rId117"/>
    <p:sldId id="5628" r:id="rId118"/>
    <p:sldId id="5629" r:id="rId119"/>
    <p:sldId id="5630" r:id="rId120"/>
    <p:sldId id="5631" r:id="rId121"/>
    <p:sldId id="5632" r:id="rId122"/>
    <p:sldId id="5633" r:id="rId123"/>
    <p:sldId id="5634" r:id="rId124"/>
    <p:sldId id="5635" r:id="rId125"/>
    <p:sldId id="5636" r:id="rId126"/>
    <p:sldId id="5637" r:id="rId127"/>
    <p:sldId id="5638" r:id="rId128"/>
    <p:sldId id="5639" r:id="rId129"/>
    <p:sldId id="5640" r:id="rId130"/>
    <p:sldId id="5641" r:id="rId131"/>
    <p:sldId id="5642" r:id="rId132"/>
    <p:sldId id="5643" r:id="rId133"/>
    <p:sldId id="5644" r:id="rId134"/>
    <p:sldId id="5645" r:id="rId135"/>
    <p:sldId id="5646" r:id="rId136"/>
    <p:sldId id="5647" r:id="rId137"/>
    <p:sldId id="5648" r:id="rId138"/>
    <p:sldId id="5649" r:id="rId139"/>
    <p:sldId id="5650" r:id="rId140"/>
    <p:sldId id="5651" r:id="rId141"/>
    <p:sldId id="5652" r:id="rId142"/>
    <p:sldId id="5653" r:id="rId143"/>
    <p:sldId id="5654" r:id="rId144"/>
    <p:sldId id="5655" r:id="rId145"/>
    <p:sldId id="5656" r:id="rId146"/>
    <p:sldId id="5657" r:id="rId147"/>
    <p:sldId id="5658" r:id="rId148"/>
    <p:sldId id="5659" r:id="rId149"/>
    <p:sldId id="5660" r:id="rId150"/>
    <p:sldId id="5661" r:id="rId151"/>
    <p:sldId id="5662" r:id="rId152"/>
    <p:sldId id="5663" r:id="rId153"/>
    <p:sldId id="5664" r:id="rId154"/>
    <p:sldId id="5665" r:id="rId155"/>
    <p:sldId id="5666" r:id="rId156"/>
    <p:sldId id="5667" r:id="rId157"/>
    <p:sldId id="5668" r:id="rId158"/>
    <p:sldId id="5669" r:id="rId159"/>
    <p:sldId id="5670" r:id="rId160"/>
    <p:sldId id="5671" r:id="rId161"/>
    <p:sldId id="5672" r:id="rId162"/>
    <p:sldId id="5673" r:id="rId163"/>
    <p:sldId id="5674" r:id="rId164"/>
    <p:sldId id="5675" r:id="rId165"/>
    <p:sldId id="5676" r:id="rId166"/>
    <p:sldId id="5677" r:id="rId167"/>
    <p:sldId id="5678" r:id="rId168"/>
    <p:sldId id="5679" r:id="rId169"/>
    <p:sldId id="5680" r:id="rId170"/>
    <p:sldId id="5681" r:id="rId171"/>
    <p:sldId id="5682" r:id="rId172"/>
    <p:sldId id="5683" r:id="rId173"/>
    <p:sldId id="5684" r:id="rId174"/>
    <p:sldId id="5685" r:id="rId175"/>
    <p:sldId id="5686" r:id="rId176"/>
    <p:sldId id="5687" r:id="rId177"/>
    <p:sldId id="5688" r:id="rId178"/>
    <p:sldId id="5689" r:id="rId179"/>
    <p:sldId id="5690" r:id="rId180"/>
    <p:sldId id="5691" r:id="rId181"/>
    <p:sldId id="5692" r:id="rId182"/>
    <p:sldId id="5693" r:id="rId183"/>
    <p:sldId id="5694" r:id="rId184"/>
    <p:sldId id="5516" r:id="rId185"/>
    <p:sldId id="5440" r:id="rId186"/>
  </p:sldIdLst>
  <p:sldSz cx="12192000" cy="6858000"/>
  <p:notesSz cx="6858000" cy="9144000"/>
  <p:embeddedFontLst>
    <p:embeddedFont>
      <p:font typeface="Abbas" panose="02000000000000000000" pitchFamily="2" charset="-78"/>
      <p:regular r:id="rId188"/>
    </p:embeddedFont>
    <p:embeddedFont>
      <p:font typeface="Arabic Typesetting" panose="03020402040406030203" pitchFamily="66" charset="-78"/>
      <p:regular r:id="rId189"/>
    </p:embeddedFont>
    <p:embeddedFont>
      <p:font typeface="Calibri" panose="020F0502020204030204" pitchFamily="34" charset="0"/>
      <p:regular r:id="rId190"/>
      <p:bold r:id="rId191"/>
      <p:italic r:id="rId192"/>
      <p:boldItalic r:id="rId193"/>
    </p:embeddedFont>
    <p:embeddedFont>
      <p:font typeface="Calibri Light" panose="020F0302020204030204" pitchFamily="34" charset="0"/>
      <p:regular r:id="rId194"/>
      <p:italic r:id="rId195"/>
    </p:embeddedFont>
    <p:embeddedFont>
      <p:font typeface="Trebuchet MS" panose="020B0603020202020204" pitchFamily="34" charset="0"/>
      <p:regular r:id="rId196"/>
      <p:bold r:id="rId197"/>
      <p:italic r:id="rId198"/>
      <p:boldItalic r:id="rId19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0099"/>
    <a:srgbClr val="800000"/>
    <a:srgbClr val="FFFF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5388" autoAdjust="0"/>
  </p:normalViewPr>
  <p:slideViewPr>
    <p:cSldViewPr showGuides="1">
      <p:cViewPr varScale="1">
        <p:scale>
          <a:sx n="52" d="100"/>
          <a:sy n="52" d="100"/>
        </p:scale>
        <p:origin x="62" y="77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font" Target="fonts/font4.fntdata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81" Type="http://schemas.openxmlformats.org/officeDocument/2006/relationships/slide" Target="slides/slide179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slide" Target="slides/slide169.xml"/><Relationship Id="rId192" Type="http://schemas.openxmlformats.org/officeDocument/2006/relationships/font" Target="fonts/font5.fntdata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172" Type="http://schemas.openxmlformats.org/officeDocument/2006/relationships/slide" Target="slides/slide170.xml"/><Relationship Id="rId193" Type="http://schemas.openxmlformats.org/officeDocument/2006/relationships/font" Target="fonts/font6.fntdata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20" Type="http://schemas.openxmlformats.org/officeDocument/2006/relationships/slide" Target="slides/slide118.xml"/><Relationship Id="rId141" Type="http://schemas.openxmlformats.org/officeDocument/2006/relationships/slide" Target="slides/slide139.xml"/><Relationship Id="rId7" Type="http://schemas.openxmlformats.org/officeDocument/2006/relationships/slide" Target="slides/slide5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font" Target="fonts/font7.fntdata"/><Relationship Id="rId199" Type="http://schemas.openxmlformats.org/officeDocument/2006/relationships/font" Target="fonts/font12.fntdata"/><Relationship Id="rId203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189" Type="http://schemas.openxmlformats.org/officeDocument/2006/relationships/font" Target="fonts/font2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95" Type="http://schemas.openxmlformats.org/officeDocument/2006/relationships/font" Target="fonts/font8.fntdata"/><Relationship Id="rId190" Type="http://schemas.openxmlformats.org/officeDocument/2006/relationships/font" Target="fonts/font3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96" Type="http://schemas.openxmlformats.org/officeDocument/2006/relationships/font" Target="fonts/font9.fntdata"/><Relationship Id="rId200" Type="http://schemas.openxmlformats.org/officeDocument/2006/relationships/presProps" Target="presProps.xml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97" Type="http://schemas.openxmlformats.org/officeDocument/2006/relationships/font" Target="fonts/font10.fntdata"/><Relationship Id="rId201" Type="http://schemas.openxmlformats.org/officeDocument/2006/relationships/viewProps" Target="viewProps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font" Target="fonts/font11.fntdata"/><Relationship Id="rId202" Type="http://schemas.openxmlformats.org/officeDocument/2006/relationships/theme" Target="theme/theme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50" Type="http://schemas.openxmlformats.org/officeDocument/2006/relationships/slide" Target="slides/slide48.xml"/><Relationship Id="rId104" Type="http://schemas.openxmlformats.org/officeDocument/2006/relationships/slide" Target="slides/slide102.xml"/><Relationship Id="rId125" Type="http://schemas.openxmlformats.org/officeDocument/2006/relationships/slide" Target="slides/slide123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font" Target="fonts/font1.fntdata"/><Relationship Id="rId71" Type="http://schemas.openxmlformats.org/officeDocument/2006/relationships/slide" Target="slides/slide69.xml"/><Relationship Id="rId92" Type="http://schemas.openxmlformats.org/officeDocument/2006/relationships/slide" Target="slides/slide90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F62CA684-05E1-4EC4-A656-4974043E9EA5}" type="datetimeFigureOut">
              <a:rPr lang="en-US" smtClean="0"/>
              <a:pPr>
                <a:defRPr/>
              </a:pPr>
              <a:t>4/13/2023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93BFFB77-5E1B-48E2-AABA-7D1610C9532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478C7-CB42-4509-BDE3-97C6F2F868BC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637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3526E-6F05-47C2-AFDB-A36D53738831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368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80B7A3-1C28-458F-B991-A1C92C9C339B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931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16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E7A3D-E83D-462E-8E22-65ED617997D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604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3B47EA-5D2D-44B5-B00B-9EB09598820D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419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20D4B9-0318-455C-B9C1-8BB506B47616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5102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E22B72-9C01-4C25-8037-C40ED675806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614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BCE551-000D-49CC-AA49-1672F102B6D5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084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341C89-0F5C-4636-A8F9-3DCE73C27E7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35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22DD61-5DCA-4840-B9D2-BB7CCF2A78E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023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04F53A-9F58-4EA9-83FD-B447B34FBF3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25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AE5E0F-40DD-47AB-8B4E-5124FC0C177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5922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105F36-3A88-4AA8-812E-AAAF0128834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7566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B124E7-09F0-470F-9B26-84927EE972A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4012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78B95F-81EE-4EF0-BD0D-C29BC91CAADE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428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32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EA548-E21F-4201-87C2-EF08BE370D1E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513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5A02DC-D70C-4BD5-84DA-5332136E37C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991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611F34-BBBF-47B8-A77D-8B3FEFAC79F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52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A0C5EE-F82C-4CD5-B9DD-5FE0A70ADBE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831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CE09AB-649A-4CE0-A9F3-805BF16C4EE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516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E43CC3-05F3-4BC1-A330-E9233FFFA24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726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ACEB4-46B6-4F1F-90B1-5A3820D70715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08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fld id="{868B57B3-0B6E-4A30-B043-8C077CEC6461}" type="slidenum">
              <a:rPr lang="ar-SA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165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0543D2D5-7C63-49C9-A11D-E57D636DA732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54695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1875027" y="2492896"/>
            <a:ext cx="4905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دُعَاؤُهُ فِي مَكَارِمِ الْأَخْلَاقِ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1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وَصَحِّحْ بِمَا عِنْدَكَ يَقِينِي،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rectify my certainty through what is with Thee,</a:t>
            </a:r>
          </a:p>
        </p:txBody>
      </p:sp>
    </p:spTree>
    <p:extLst>
      <p:ext uri="{BB962C8B-B14F-4D97-AF65-F5344CB8AC3E}">
        <p14:creationId xmlns:p14="http://schemas.microsoft.com/office/powerpoint/2010/main" val="337966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وَذَهَاباً فِي تَمْجيدِكَ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 excursion in magnifying Thee,</a:t>
            </a:r>
          </a:p>
        </p:txBody>
      </p:sp>
    </p:spTree>
    <p:extLst>
      <p:ext uri="{BB962C8B-B14F-4D97-AF65-F5344CB8AC3E}">
        <p14:creationId xmlns:p14="http://schemas.microsoft.com/office/powerpoint/2010/main" val="415963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وَشُكْراً لِنِعْمَتِكَ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thanksgiving for Thy </a:t>
            </a:r>
            <a:r>
              <a:rPr lang="en-US" dirty="0" err="1"/>
              <a:t>favour</a:t>
            </a:r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273865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وَاعْتِرَافاً بِـإِحْسَانِكَ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 acknowledgement of Thy beneficence,</a:t>
            </a:r>
          </a:p>
        </p:txBody>
      </p:sp>
    </p:spTree>
    <p:extLst>
      <p:ext uri="{BB962C8B-B14F-4D97-AF65-F5344CB8AC3E}">
        <p14:creationId xmlns:p14="http://schemas.microsoft.com/office/powerpoint/2010/main" val="132727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وَإِحْصَاءً لِمِنَنِكَ.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an enumeration of Thy kindnesses!</a:t>
            </a:r>
          </a:p>
        </p:txBody>
      </p:sp>
    </p:spTree>
    <p:extLst>
      <p:ext uri="{BB962C8B-B14F-4D97-AF65-F5344CB8AC3E}">
        <p14:creationId xmlns:p14="http://schemas.microsoft.com/office/powerpoint/2010/main" val="412870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331263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أُظْلَمَنَّ وَأَنْتَ مُطِيقٌ لِلدَّفْعِ عَنِّي،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not be wronged while Thou canst repel from me,</a:t>
            </a:r>
          </a:p>
        </p:txBody>
      </p:sp>
    </p:spTree>
    <p:extLst>
      <p:ext uri="{BB962C8B-B14F-4D97-AF65-F5344CB8AC3E}">
        <p14:creationId xmlns:p14="http://schemas.microsoft.com/office/powerpoint/2010/main" val="49014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أَظْلِمَنَّ وَأَنْتَ الْقَادِرُ عَلَى الْقَبْضِ مِنِّي،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not do wrong while Thou art powerful over holding me back,</a:t>
            </a:r>
          </a:p>
        </p:txBody>
      </p:sp>
    </p:spTree>
    <p:extLst>
      <p:ext uri="{BB962C8B-B14F-4D97-AF65-F5344CB8AC3E}">
        <p14:creationId xmlns:p14="http://schemas.microsoft.com/office/powerpoint/2010/main" val="4172156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أَضِلَّنَّ وَقَدْ أَمْكَنَتْكَ هِدَايَتِي،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not be misguided while Thou art able to guide me,</a:t>
            </a:r>
          </a:p>
        </p:txBody>
      </p:sp>
    </p:spTree>
    <p:extLst>
      <p:ext uri="{BB962C8B-B14F-4D97-AF65-F5344CB8AC3E}">
        <p14:creationId xmlns:p14="http://schemas.microsoft.com/office/powerpoint/2010/main" val="420847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</a:t>
            </a:r>
            <a:r>
              <a:rPr lang="ar-SA" dirty="0" err="1"/>
              <a:t>أَفْتَقِرَنَّ</a:t>
            </a:r>
            <a:r>
              <a:rPr lang="ar-SA" dirty="0"/>
              <a:t> وَمِنْ عِنْدِكَ وُسْعِي،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not be poor while with Thee is my plenty,</a:t>
            </a:r>
          </a:p>
        </p:txBody>
      </p:sp>
    </p:spTree>
    <p:extLst>
      <p:ext uri="{BB962C8B-B14F-4D97-AF65-F5344CB8AC3E}">
        <p14:creationId xmlns:p14="http://schemas.microsoft.com/office/powerpoint/2010/main" val="360674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أَطْغَيَنَّ وَمِنْ عِنْدِكَ وُجْدِي.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not be insolent while from Thee comes my wealth!</a:t>
            </a:r>
          </a:p>
        </p:txBody>
      </p:sp>
    </p:spTree>
    <p:extLst>
      <p:ext uri="{BB962C8B-B14F-4D97-AF65-F5344CB8AC3E}">
        <p14:creationId xmlns:p14="http://schemas.microsoft.com/office/powerpoint/2010/main" val="155525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وَاسْتَصْلِحْ بِقُدْرَتِكَ مَا فَسَدَ مِنِّي.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set right what is corrupt in me through Thy power!</a:t>
            </a:r>
          </a:p>
        </p:txBody>
      </p:sp>
    </p:spTree>
    <p:extLst>
      <p:ext uri="{BB962C8B-B14F-4D97-AF65-F5344CB8AC3E}">
        <p14:creationId xmlns:p14="http://schemas.microsoft.com/office/powerpoint/2010/main" val="387647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إِلٰى مَغْفِرَتِكَ وَفَدْتُ،</a:t>
            </a:r>
            <a:br>
              <a:rPr lang="ar-SA" dirty="0"/>
            </a:br>
            <a:r>
              <a:rPr lang="ar-SA" dirty="0"/>
              <a:t>وَإِلٰى عَفْوِكَ قَصَدْتُ،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I come to Thy forgiveness, I go straight to Thy pardon,</a:t>
            </a:r>
          </a:p>
        </p:txBody>
      </p:sp>
    </p:spTree>
    <p:extLst>
      <p:ext uri="{BB962C8B-B14F-4D97-AF65-F5344CB8AC3E}">
        <p14:creationId xmlns:p14="http://schemas.microsoft.com/office/powerpoint/2010/main" val="80549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وَإِلٰى تَجَاوُزِكَ اشْتَقْتُ،</a:t>
            </a:r>
            <a:br>
              <a:rPr lang="ar-SA" dirty="0"/>
            </a:br>
            <a:r>
              <a:rPr lang="ar-SA" dirty="0"/>
              <a:t>وَبِفَضْلِكَ وَثِقْتُ،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 yearn for Thy forbearance, and I trust in Thy bounty,</a:t>
            </a:r>
          </a:p>
        </p:txBody>
      </p:sp>
    </p:spTree>
    <p:extLst>
      <p:ext uri="{BB962C8B-B14F-4D97-AF65-F5344CB8AC3E}">
        <p14:creationId xmlns:p14="http://schemas.microsoft.com/office/powerpoint/2010/main" val="287593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وَلَيْسَ عِنْدِي مَا يُوجِبُ لِي مَغْفِرَتَكَ،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but there is nothing with me to make me warrant Thy forgiveness,</a:t>
            </a:r>
          </a:p>
        </p:txBody>
      </p:sp>
    </p:spTree>
    <p:extLst>
      <p:ext uri="{BB962C8B-B14F-4D97-AF65-F5344CB8AC3E}">
        <p14:creationId xmlns:p14="http://schemas.microsoft.com/office/powerpoint/2010/main" val="119604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فِي عَمَلِي مَا أَسْتَحِقُّ بِهِ عَفْوَكَ،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nothing in my works to make me merit Thy pardon,</a:t>
            </a:r>
          </a:p>
        </p:txBody>
      </p:sp>
    </p:spTree>
    <p:extLst>
      <p:ext uri="{BB962C8B-B14F-4D97-AF65-F5344CB8AC3E}">
        <p14:creationId xmlns:p14="http://schemas.microsoft.com/office/powerpoint/2010/main" val="198589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وَمَا لِي بَعْدَ أَنْ حَكَمْتُ عَلٰى نَفْسِي إِلَّا فَضْلُكَ،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nothing on my behalf after I judge my soul but Thy bounty,</a:t>
            </a:r>
          </a:p>
        </p:txBody>
      </p:sp>
    </p:spTree>
    <p:extLst>
      <p:ext uri="{BB962C8B-B14F-4D97-AF65-F5344CB8AC3E}">
        <p14:creationId xmlns:p14="http://schemas.microsoft.com/office/powerpoint/2010/main" val="315782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 bless Muhammad and his Household</a:t>
            </a:r>
          </a:p>
        </p:txBody>
      </p:sp>
    </p:spTree>
    <p:extLst>
      <p:ext uri="{BB962C8B-B14F-4D97-AF65-F5344CB8AC3E}">
        <p14:creationId xmlns:p14="http://schemas.microsoft.com/office/powerpoint/2010/main" val="3399170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وَتَفَضَّلْ عَلَيَّ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bestow Thy bounty upon me!</a:t>
            </a:r>
          </a:p>
        </p:txBody>
      </p:sp>
    </p:spTree>
    <p:extLst>
      <p:ext uri="{BB962C8B-B14F-4D97-AF65-F5344CB8AC3E}">
        <p14:creationId xmlns:p14="http://schemas.microsoft.com/office/powerpoint/2010/main" val="23494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وَأَنْطِقْنِي بِالْهُدٰى،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make my speech be guidance,</a:t>
            </a:r>
          </a:p>
        </p:txBody>
      </p:sp>
    </p:spTree>
    <p:extLst>
      <p:ext uri="{BB962C8B-B14F-4D97-AF65-F5344CB8AC3E}">
        <p14:creationId xmlns:p14="http://schemas.microsoft.com/office/powerpoint/2010/main" val="333734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وَأَلْهِمْنِي التَّقْوٰى</a:t>
            </a:r>
            <a:br>
              <a:rPr lang="ar-SA" dirty="0"/>
            </a:br>
            <a:r>
              <a:rPr lang="ar-SA" dirty="0"/>
              <a:t>وَوَفِّقْنِي لِلَّتِيْ هِيَ أَزْكَى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inspire me with reverential fear, give me success in that which is most pure,</a:t>
            </a:r>
          </a:p>
        </p:txBody>
      </p:sp>
    </p:spTree>
    <p:extLst>
      <p:ext uri="{BB962C8B-B14F-4D97-AF65-F5344CB8AC3E}">
        <p14:creationId xmlns:p14="http://schemas.microsoft.com/office/powerpoint/2010/main" val="320844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وَاسْتَعْمِلْنِي بِمَا هُوَ أَرْضٰى.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employ me in what is most pleasing to Thee!</a:t>
            </a:r>
          </a:p>
        </p:txBody>
      </p:sp>
    </p:spTree>
    <p:extLst>
      <p:ext uri="{BB962C8B-B14F-4D97-AF65-F5344CB8AC3E}">
        <p14:creationId xmlns:p14="http://schemas.microsoft.com/office/powerpoint/2010/main" val="105639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359672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اسْلُكْ بِيَ الطَّرِيقَةَ الْمُثْلٰى،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let me tread the most exemplary path</a:t>
            </a:r>
          </a:p>
        </p:txBody>
      </p:sp>
    </p:spTree>
    <p:extLst>
      <p:ext uri="{BB962C8B-B14F-4D97-AF65-F5344CB8AC3E}">
        <p14:creationId xmlns:p14="http://schemas.microsoft.com/office/powerpoint/2010/main" val="82429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وَاجْعَلْنِي عَلٰى مِلَّتِكَ أَمُوتُ وَأَحْيَا.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make me live and die in Thy creed!</a:t>
            </a:r>
          </a:p>
        </p:txBody>
      </p:sp>
    </p:spTree>
    <p:extLst>
      <p:ext uri="{BB962C8B-B14F-4D97-AF65-F5344CB8AC3E}">
        <p14:creationId xmlns:p14="http://schemas.microsoft.com/office/powerpoint/2010/main" val="323229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326531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وَمَتِّعْنِي </a:t>
            </a:r>
            <a:r>
              <a:rPr lang="ar-SA" dirty="0" err="1"/>
              <a:t>بِالْإِقْتِصَادِ</a:t>
            </a:r>
            <a:r>
              <a:rPr lang="ar-SA" dirty="0"/>
              <a:t>،</a:t>
            </a:r>
            <a:br>
              <a:rPr lang="ar-SA" dirty="0"/>
            </a:br>
            <a:r>
              <a:rPr lang="ar-SA" dirty="0"/>
              <a:t>وَاجْعَلْنِي مِنْ أَهْلِ السَّدَادِ،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to enjoy moderation, make me into one of the people of right </a:t>
            </a:r>
            <a:r>
              <a:rPr lang="en-US" dirty="0" err="1"/>
              <a:t>behaviour</a:t>
            </a:r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26978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أَدِلَّةِ الرَّشَادِ،</a:t>
            </a:r>
            <a:br>
              <a:rPr lang="ar-SA" dirty="0"/>
            </a:br>
            <a:r>
              <a:rPr lang="ar-SA" dirty="0"/>
              <a:t>وَمِنْ صَالِحِي الْعِبَادِ،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proofs of right conduct, and the servants of righteousness,</a:t>
            </a:r>
          </a:p>
        </p:txBody>
      </p:sp>
    </p:spTree>
    <p:extLst>
      <p:ext uri="{BB962C8B-B14F-4D97-AF65-F5344CB8AC3E}">
        <p14:creationId xmlns:p14="http://schemas.microsoft.com/office/powerpoint/2010/main" val="223921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وَارْزُقْنِي فَوْزَ الْمَعَادِ،</a:t>
            </a:r>
            <a:br>
              <a:rPr lang="ar-SA" dirty="0"/>
            </a:br>
            <a:r>
              <a:rPr lang="ar-SA" dirty="0"/>
              <a:t>وَسَلاَمَةَ الْمِرْصَادِ.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provide me with triumph at the place of Return and safety from the Ambush!</a:t>
            </a:r>
          </a:p>
        </p:txBody>
      </p:sp>
    </p:spTree>
    <p:extLst>
      <p:ext uri="{BB962C8B-B14F-4D97-AF65-F5344CB8AC3E}">
        <p14:creationId xmlns:p14="http://schemas.microsoft.com/office/powerpoint/2010/main" val="234729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خُذْ لِنَفْسِكَ مِنْ نَفْسِي مَا يُخَلِّصُهَا،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take to Thyself from my soul what will purify it</a:t>
            </a:r>
          </a:p>
        </p:txBody>
      </p:sp>
    </p:spTree>
    <p:extLst>
      <p:ext uri="{BB962C8B-B14F-4D97-AF65-F5344CB8AC3E}">
        <p14:creationId xmlns:p14="http://schemas.microsoft.com/office/powerpoint/2010/main" val="25903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وَأَبْق لِنَفْسِي مِنْ نَفْسِي مَا يُصْلِحُهَا،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leave for my soul that of my soul that will set it right,</a:t>
            </a:r>
          </a:p>
        </p:txBody>
      </p:sp>
    </p:spTree>
    <p:extLst>
      <p:ext uri="{BB962C8B-B14F-4D97-AF65-F5344CB8AC3E}">
        <p14:creationId xmlns:p14="http://schemas.microsoft.com/office/powerpoint/2010/main" val="29799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فَإِنَّ نَفْسِي هَالِكَةٌ أَوْ تَعْصِمَهَا.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my soul will perish unless Thou </a:t>
            </a:r>
            <a:r>
              <a:rPr lang="en-US" dirty="0" err="1"/>
              <a:t>preservest</a:t>
            </a:r>
            <a:r>
              <a:rPr lang="en-US" dirty="0"/>
              <a:t> it!</a:t>
            </a:r>
          </a:p>
        </p:txBody>
      </p:sp>
    </p:spTree>
    <p:extLst>
      <p:ext uri="{BB962C8B-B14F-4D97-AF65-F5344CB8AC3E}">
        <p14:creationId xmlns:p14="http://schemas.microsoft.com/office/powerpoint/2010/main" val="256365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أَنْتَ عُدَّتِي إِنْ حَزِنْتُ،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Thou art my stores when I sorrow,</a:t>
            </a:r>
          </a:p>
        </p:txBody>
      </p:sp>
    </p:spTree>
    <p:extLst>
      <p:ext uri="{BB962C8B-B14F-4D97-AF65-F5344CB8AC3E}">
        <p14:creationId xmlns:p14="http://schemas.microsoft.com/office/powerpoint/2010/main" val="228479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وَاكْفِنِي مَا يَشْغَلُنِي </a:t>
            </a:r>
            <a:r>
              <a:rPr lang="ar-SA" dirty="0" err="1"/>
              <a:t>الْإِهْتِمَامُ</a:t>
            </a:r>
            <a:r>
              <a:rPr lang="ar-SA" dirty="0"/>
              <a:t> بِهِ،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spare me the concerns which distract me,</a:t>
            </a:r>
          </a:p>
        </p:txBody>
      </p:sp>
    </p:spTree>
    <p:extLst>
      <p:ext uri="{BB962C8B-B14F-4D97-AF65-F5344CB8AC3E}">
        <p14:creationId xmlns:p14="http://schemas.microsoft.com/office/powerpoint/2010/main" val="407998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وَأَنْتَ مُنْتَجَعِي إِنْ حُرِمْتُ،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Thou art my recourse when I am deprived,</a:t>
            </a:r>
          </a:p>
        </p:txBody>
      </p:sp>
    </p:spTree>
    <p:extLst>
      <p:ext uri="{BB962C8B-B14F-4D97-AF65-F5344CB8AC3E}">
        <p14:creationId xmlns:p14="http://schemas.microsoft.com/office/powerpoint/2010/main" val="33489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وَبِكَ اسْتِغَاثَتِي إِنْ كَرِثْتُ،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Thee I seek aid when troubled</a:t>
            </a:r>
          </a:p>
        </p:txBody>
      </p:sp>
    </p:spTree>
    <p:extLst>
      <p:ext uri="{BB962C8B-B14F-4D97-AF65-F5344CB8AC3E}">
        <p14:creationId xmlns:p14="http://schemas.microsoft.com/office/powerpoint/2010/main" val="146176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وَعِنْدَكَ مِمَّا فَاتَ خَلَفٌ،</a:t>
            </a:r>
            <a:br>
              <a:rPr lang="ar-SA" dirty="0"/>
            </a:br>
            <a:r>
              <a:rPr lang="ar-SA" dirty="0"/>
              <a:t>وَلِمَا فَسَدَ صَلاَحٌ،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with Thee is a substitute for everything gone by, a correction for everything corrupted,</a:t>
            </a:r>
          </a:p>
        </p:txBody>
      </p:sp>
    </p:spTree>
    <p:extLst>
      <p:ext uri="{BB962C8B-B14F-4D97-AF65-F5344CB8AC3E}">
        <p14:creationId xmlns:p14="http://schemas.microsoft.com/office/powerpoint/2010/main" val="67613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وَفِيمَا أَنْكَرْتَ تَغْيِيرٌ.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 change from everything Thou </a:t>
            </a:r>
            <a:r>
              <a:rPr lang="en-US" dirty="0" err="1"/>
              <a:t>disapprovest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098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فَامْنُنْ عَلَيَّ قَبْلَ الْبَلاءِ بِالْعَافِيَةِ،</a:t>
            </a:r>
            <a:br>
              <a:rPr lang="ar-SA" dirty="0"/>
            </a:br>
            <a:r>
              <a:rPr lang="ar-SA" dirty="0"/>
              <a:t>وَقَبْلَ الطَّلَبِ بِالْجِدةِ،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 show kindness to me with well-being before affliction, wealth before asking,</a:t>
            </a:r>
          </a:p>
        </p:txBody>
      </p:sp>
    </p:spTree>
    <p:extLst>
      <p:ext uri="{BB962C8B-B14F-4D97-AF65-F5344CB8AC3E}">
        <p14:creationId xmlns:p14="http://schemas.microsoft.com/office/powerpoint/2010/main" val="279123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وَقَبْلَ الضَّلاَلِ بِالرَّشَادِ،</a:t>
            </a:r>
            <a:br>
              <a:rPr lang="ar-SA" dirty="0"/>
            </a:br>
            <a:r>
              <a:rPr lang="ar-SA" dirty="0"/>
              <a:t>وَاكْفِنِي مَؤُونَةَ مَعَرَّةِ الْعِبَادِ،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right conduct before misguidance; suffice me against the burden of shame toward the servants,</a:t>
            </a:r>
          </a:p>
        </p:txBody>
      </p:sp>
    </p:spTree>
    <p:extLst>
      <p:ext uri="{BB962C8B-B14F-4D97-AF65-F5344CB8AC3E}">
        <p14:creationId xmlns:p14="http://schemas.microsoft.com/office/powerpoint/2010/main" val="370054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وَهَبْ لِيْ أَمْنَ يَوْمِ الْمَعَادِ،</a:t>
            </a:r>
            <a:br>
              <a:rPr lang="ar-SA" dirty="0"/>
            </a:br>
            <a:r>
              <a:rPr lang="ar-SA" dirty="0"/>
              <a:t>وَامْنَحْنِي حُسْنَ الْإِرْشَادِ.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security on the Day of Return, and grant me excellent right guidance!</a:t>
            </a:r>
          </a:p>
        </p:txBody>
      </p:sp>
    </p:spTree>
    <p:extLst>
      <p:ext uri="{BB962C8B-B14F-4D97-AF65-F5344CB8AC3E}">
        <p14:creationId xmlns:p14="http://schemas.microsoft.com/office/powerpoint/2010/main" val="1068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399882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وَادْرَأْ عَنِّي بِلُطْفِكَ،</a:t>
            </a:r>
            <a:br>
              <a:rPr lang="ar-SA" dirty="0"/>
            </a:br>
            <a:r>
              <a:rPr lang="ar-SA" dirty="0" err="1"/>
              <a:t>وَاغْذُنِي</a:t>
            </a:r>
            <a:r>
              <a:rPr lang="ar-SA" dirty="0"/>
              <a:t> بِنِعْمَتِكَ،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repel from me through Thy gentleness, feed me through Thy </a:t>
            </a:r>
            <a:r>
              <a:rPr lang="en-US" dirty="0" err="1"/>
              <a:t>favour</a:t>
            </a:r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305697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وَأَصْلِحْنِي بِكَرَمِكَ،</a:t>
            </a:r>
            <a:br>
              <a:rPr lang="ar-SA" dirty="0"/>
            </a:br>
            <a:r>
              <a:rPr lang="ar-SA" dirty="0"/>
              <a:t>وَدَاوِنِي بِصُنْعِكَ،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set me right through Thy generosity, heal me through Thy benefaction,</a:t>
            </a:r>
          </a:p>
        </p:txBody>
      </p:sp>
    </p:spTree>
    <p:extLst>
      <p:ext uri="{BB962C8B-B14F-4D97-AF65-F5344CB8AC3E}">
        <p14:creationId xmlns:p14="http://schemas.microsoft.com/office/powerpoint/2010/main" val="248582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وَاسْتَعْمِلْنِي بِمَا تَسْأَلُنِي غَدًا عَنْهُ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employ me in that about which Thou wilt ask me tomorrow,</a:t>
            </a:r>
          </a:p>
        </p:txBody>
      </p:sp>
    </p:spTree>
    <p:extLst>
      <p:ext uri="{BB962C8B-B14F-4D97-AF65-F5344CB8AC3E}">
        <p14:creationId xmlns:p14="http://schemas.microsoft.com/office/powerpoint/2010/main" val="350415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وَأَظِلَّنِيْ فِي ذَرَاكَ،</a:t>
            </a:r>
            <a:br>
              <a:rPr lang="ar-SA" dirty="0"/>
            </a:br>
            <a:r>
              <a:rPr lang="ar-SA" dirty="0"/>
              <a:t>وجَلِّلْنِي رِضَاكَ،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shade me in Thy shelter, wrap me in Thy good pleasure,</a:t>
            </a:r>
          </a:p>
        </p:txBody>
      </p:sp>
    </p:spTree>
    <p:extLst>
      <p:ext uri="{BB962C8B-B14F-4D97-AF65-F5344CB8AC3E}">
        <p14:creationId xmlns:p14="http://schemas.microsoft.com/office/powerpoint/2010/main" val="182370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وَوَفِّقنِي إِذَا اشْتَكَلَتْ عَلَيَّ الْأُمُورُ لِأَهْدَاهَا،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give me success to reach the most guided of affairs when affairs confuse me,</a:t>
            </a:r>
          </a:p>
        </p:txBody>
      </p:sp>
    </p:spTree>
    <p:extLst>
      <p:ext uri="{BB962C8B-B14F-4D97-AF65-F5344CB8AC3E}">
        <p14:creationId xmlns:p14="http://schemas.microsoft.com/office/powerpoint/2010/main" val="184886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وَإِذَا تَشَابَهَتِ الْأَعْمَالُ لِأَزْكَاهَا،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purest of works when works seem similar,</a:t>
            </a:r>
          </a:p>
        </p:txBody>
      </p:sp>
    </p:spTree>
    <p:extLst>
      <p:ext uri="{BB962C8B-B14F-4D97-AF65-F5344CB8AC3E}">
        <p14:creationId xmlns:p14="http://schemas.microsoft.com/office/powerpoint/2010/main" val="68266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وَإِذَا تَنَاقَضَتِ الْمِلَلُ لِأَرْضَاهَا.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most pleasing to Thee of creeds when creeds conflict!</a:t>
            </a:r>
          </a:p>
        </p:txBody>
      </p:sp>
    </p:spTree>
    <p:extLst>
      <p:ext uri="{BB962C8B-B14F-4D97-AF65-F5344CB8AC3E}">
        <p14:creationId xmlns:p14="http://schemas.microsoft.com/office/powerpoint/2010/main" val="49434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9272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وَتَوِّجْنِي بِالْكِفَايَةِ،</a:t>
            </a:r>
            <a:br>
              <a:rPr lang="ar-SA" dirty="0"/>
            </a:br>
            <a:r>
              <a:rPr lang="ar-SA" dirty="0"/>
              <a:t>وَسُمْنِي حُسْنَ الْوِلايَةِ،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crown me with sufficiency, place in me excellent guardianship,</a:t>
            </a:r>
          </a:p>
        </p:txBody>
      </p:sp>
    </p:spTree>
    <p:extLst>
      <p:ext uri="{BB962C8B-B14F-4D97-AF65-F5344CB8AC3E}">
        <p14:creationId xmlns:p14="http://schemas.microsoft.com/office/powerpoint/2010/main" val="311556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وَهَبْ لِيْ صِدْقَ الْهِدَايَةِ،</a:t>
            </a:r>
            <a:br>
              <a:rPr lang="ar-SA" dirty="0"/>
            </a:br>
            <a:r>
              <a:rPr lang="ar-SA" dirty="0"/>
              <a:t>وَلا تَفْتِنِّي بِالسَّعَةِ،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to guide correctly, tempt me not with plenty,</a:t>
            </a:r>
          </a:p>
        </p:txBody>
      </p:sp>
    </p:spTree>
    <p:extLst>
      <p:ext uri="{BB962C8B-B14F-4D97-AF65-F5344CB8AC3E}">
        <p14:creationId xmlns:p14="http://schemas.microsoft.com/office/powerpoint/2010/main" val="385970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وَامْنَحْنِي حُسْنَ الدَّعَةِ،</a:t>
            </a:r>
            <a:br>
              <a:rPr lang="ar-SA" dirty="0"/>
            </a:br>
            <a:r>
              <a:rPr lang="ar-SA" dirty="0"/>
              <a:t>وَلَا تَجْعَلْ عَيْشِي كَدًّا </a:t>
            </a:r>
            <a:r>
              <a:rPr lang="ar-SA" dirty="0" err="1"/>
              <a:t>كَدًّا</a:t>
            </a:r>
            <a:r>
              <a:rPr lang="ar-SA" dirty="0"/>
              <a:t>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grant me excellent ease, make not my life toil and trouble,</a:t>
            </a:r>
          </a:p>
        </p:txBody>
      </p:sp>
    </p:spTree>
    <p:extLst>
      <p:ext uri="{BB962C8B-B14F-4D97-AF65-F5344CB8AC3E}">
        <p14:creationId xmlns:p14="http://schemas.microsoft.com/office/powerpoint/2010/main" val="4272778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تَرُدَّ دُعَائِي عَلَيَّ رَدًّا،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refuse not my supplication in rejection,</a:t>
            </a:r>
          </a:p>
        </p:txBody>
      </p:sp>
    </p:spTree>
    <p:extLst>
      <p:ext uri="{BB962C8B-B14F-4D97-AF65-F5344CB8AC3E}">
        <p14:creationId xmlns:p14="http://schemas.microsoft.com/office/powerpoint/2010/main" val="255626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فَإِنِّي لا أَجْعَلُ لَكَ ضِدًّا وَلا أَدْعُو مَعَكَ نِدًّا.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I make none rival to Thee and I supplicate none with Thee as equal!</a:t>
            </a:r>
          </a:p>
        </p:txBody>
      </p:sp>
    </p:spTree>
    <p:extLst>
      <p:ext uri="{BB962C8B-B14F-4D97-AF65-F5344CB8AC3E}">
        <p14:creationId xmlns:p14="http://schemas.microsoft.com/office/powerpoint/2010/main" val="400585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وَاسْتَفْرِغْ أَيَّامِي فِيمَا خَلَقْتَنِي لَهُ،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let me pass my days in that for which Thou hast created me!</a:t>
            </a:r>
          </a:p>
        </p:txBody>
      </p:sp>
    </p:spTree>
    <p:extLst>
      <p:ext uri="{BB962C8B-B14F-4D97-AF65-F5344CB8AC3E}">
        <p14:creationId xmlns:p14="http://schemas.microsoft.com/office/powerpoint/2010/main" val="348119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169527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وَامْنَعْنِي مِنَ السَّرَفِ</a:t>
            </a:r>
            <a:br>
              <a:rPr lang="ar-SA" dirty="0"/>
            </a:br>
            <a:r>
              <a:rPr lang="ar-SA" dirty="0"/>
              <a:t>وَحَصِّنْ رِزْقِي مِنَ التَّلَفِ،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hold me back from prodigality, fortify my provision against ruin,</a:t>
            </a:r>
          </a:p>
        </p:txBody>
      </p:sp>
    </p:spTree>
    <p:extLst>
      <p:ext uri="{BB962C8B-B14F-4D97-AF65-F5344CB8AC3E}">
        <p14:creationId xmlns:p14="http://schemas.microsoft.com/office/powerpoint/2010/main" val="181678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وَوَفِّرْ مَلَكَتِي بِالْبَرَكَةِ فِيهِ،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increase my possessions through blessing them,</a:t>
            </a:r>
          </a:p>
        </p:txBody>
      </p:sp>
    </p:spTree>
    <p:extLst>
      <p:ext uri="{BB962C8B-B14F-4D97-AF65-F5344CB8AC3E}">
        <p14:creationId xmlns:p14="http://schemas.microsoft.com/office/powerpoint/2010/main" val="344700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وَأَصِبْ بِي سَبِيلَ الْهِدَايَةِ لِلْبِرِّ فِيمَا اُنْفِقُ مِنْهُ.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set me upon the path of guidance through piety in what I spend!</a:t>
            </a:r>
          </a:p>
        </p:txBody>
      </p:sp>
    </p:spTree>
    <p:extLst>
      <p:ext uri="{BB962C8B-B14F-4D97-AF65-F5344CB8AC3E}">
        <p14:creationId xmlns:p14="http://schemas.microsoft.com/office/powerpoint/2010/main" val="350894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51144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وَاكْفِنِي مَؤُونَةَ </a:t>
            </a:r>
            <a:r>
              <a:rPr lang="ar-SA" dirty="0" err="1"/>
              <a:t>الْإِكْتِسَابِ</a:t>
            </a:r>
            <a:r>
              <a:rPr lang="ar-SA" dirty="0"/>
              <a:t>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spare me the burden of earning,</a:t>
            </a:r>
          </a:p>
        </p:txBody>
      </p:sp>
    </p:spTree>
    <p:extLst>
      <p:ext uri="{BB962C8B-B14F-4D97-AF65-F5344CB8AC3E}">
        <p14:creationId xmlns:p14="http://schemas.microsoft.com/office/powerpoint/2010/main" val="61587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وَارْزُقْنِي مِنْ غَيْرِ احْتِسَابٍ،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provide for me without reckoning,</a:t>
            </a:r>
          </a:p>
        </p:txBody>
      </p:sp>
    </p:spTree>
    <p:extLst>
      <p:ext uri="{BB962C8B-B14F-4D97-AF65-F5344CB8AC3E}">
        <p14:creationId xmlns:p14="http://schemas.microsoft.com/office/powerpoint/2010/main" val="424940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فَلَا أَشْتَغِلَ عَنْ عِبَادَتِكَ بِالطَّلَبِ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lest I be distracted from Thy worship through seeking</a:t>
            </a:r>
          </a:p>
        </p:txBody>
      </p:sp>
    </p:spTree>
    <p:extLst>
      <p:ext uri="{BB962C8B-B14F-4D97-AF65-F5344CB8AC3E}">
        <p14:creationId xmlns:p14="http://schemas.microsoft.com/office/powerpoint/2010/main" val="414615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أَحْتَمِلَ إِصْرَ تَبِعَاتِ الْمَكْسَبِ.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carry the load of earning's ill results!</a:t>
            </a:r>
          </a:p>
        </p:txBody>
      </p:sp>
    </p:spTree>
    <p:extLst>
      <p:ext uri="{BB962C8B-B14F-4D97-AF65-F5344CB8AC3E}">
        <p14:creationId xmlns:p14="http://schemas.microsoft.com/office/powerpoint/2010/main" val="102231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فَأَطْلِبْنِي بِقُدْرَتِكَ مَا أَطْلُبُ،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bestow upon me what I seek through Thy power</a:t>
            </a:r>
          </a:p>
        </p:txBody>
      </p:sp>
    </p:spTree>
    <p:extLst>
      <p:ext uri="{BB962C8B-B14F-4D97-AF65-F5344CB8AC3E}">
        <p14:creationId xmlns:p14="http://schemas.microsoft.com/office/powerpoint/2010/main" val="343423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وَأَغْنِنِي وَأَوْسِعْ عَلَىَّ فِي رِزْقِكَ،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Free me from need, expand Thy provision toward me,</a:t>
            </a:r>
          </a:p>
        </p:txBody>
      </p:sp>
    </p:spTree>
    <p:extLst>
      <p:ext uri="{BB962C8B-B14F-4D97-AF65-F5344CB8AC3E}">
        <p14:creationId xmlns:p14="http://schemas.microsoft.com/office/powerpoint/2010/main" val="384088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وَأَجِرْنِي بِعِزَّتِكَ مِمَّا أَرْهَبُ.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grant me sanctuary from what I fear through Thy might!</a:t>
            </a:r>
          </a:p>
        </p:txBody>
      </p:sp>
    </p:spTree>
    <p:extLst>
      <p:ext uri="{BB962C8B-B14F-4D97-AF65-F5344CB8AC3E}">
        <p14:creationId xmlns:p14="http://schemas.microsoft.com/office/powerpoint/2010/main" val="2608076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br>
              <a:rPr lang="ar-SA" dirty="0"/>
            </a:br>
            <a:r>
              <a:rPr lang="ar-SA" dirty="0"/>
              <a:t>وَصُنْ وَجْهِي بِالْيَسَارِ،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 save my face through ease,</a:t>
            </a:r>
          </a:p>
        </p:txBody>
      </p:sp>
    </p:spTree>
    <p:extLst>
      <p:ext uri="{BB962C8B-B14F-4D97-AF65-F5344CB8AC3E}">
        <p14:creationId xmlns:p14="http://schemas.microsoft.com/office/powerpoint/2010/main" val="1945729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وَلاَ تَبْتَذِلْ جَاهِي بِالْإِقْتارِ</a:t>
            </a:r>
            <a:br>
              <a:rPr lang="ar-SA" dirty="0"/>
            </a:br>
            <a:r>
              <a:rPr lang="ar-SA" dirty="0"/>
              <a:t>فَأَسْتَرْزِقَ أَهْلَ رِزْقِكَ،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demean not my dignity through neediness, lest I seek provision from those whom Thou hast provided</a:t>
            </a:r>
          </a:p>
        </p:txBody>
      </p:sp>
    </p:spTree>
    <p:extLst>
      <p:ext uri="{BB962C8B-B14F-4D97-AF65-F5344CB8AC3E}">
        <p14:creationId xmlns:p14="http://schemas.microsoft.com/office/powerpoint/2010/main" val="45291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وَأَسْتَعْطِيَ شِرَارَ خَلْقِكَ،</a:t>
            </a:r>
            <a:br>
              <a:rPr lang="ar-SA" dirty="0"/>
            </a:br>
            <a:r>
              <a:rPr lang="ar-SA" dirty="0"/>
              <a:t>فَأَفْتَتِنَ بِحَمْدِ مَنْ أَعْطَانِي،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asks for bestowal from the worst of Thy creatures! Then I would be tried by praising him who gave to me</a:t>
            </a:r>
          </a:p>
        </p:txBody>
      </p:sp>
    </p:spTree>
    <p:extLst>
      <p:ext uri="{BB962C8B-B14F-4D97-AF65-F5344CB8AC3E}">
        <p14:creationId xmlns:p14="http://schemas.microsoft.com/office/powerpoint/2010/main" val="372962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وَأُبْتَلٰى بِذَمِّ مَنْ مَنَعَنِي</a:t>
            </a:r>
            <a:br>
              <a:rPr lang="ar-SA" dirty="0"/>
            </a:br>
            <a:r>
              <a:rPr lang="ar-SA" dirty="0"/>
              <a:t>وَأَنْتَ مِنْ دُونِهِمْ وَلِيُّ الْإِعْطَاءِ وَالْمَنْعِ.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afflicted with blaming him who held back from me, while Thou - not they - art patron of giving and holding back.</a:t>
            </a:r>
          </a:p>
        </p:txBody>
      </p:sp>
    </p:spTree>
    <p:extLst>
      <p:ext uri="{BB962C8B-B14F-4D97-AF65-F5344CB8AC3E}">
        <p14:creationId xmlns:p14="http://schemas.microsoft.com/office/powerpoint/2010/main" val="325831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</a:t>
            </a:r>
          </a:p>
        </p:txBody>
      </p:sp>
    </p:spTree>
    <p:extLst>
      <p:ext uri="{BB962C8B-B14F-4D97-AF65-F5344CB8AC3E}">
        <p14:creationId xmlns:p14="http://schemas.microsoft.com/office/powerpoint/2010/main" val="79757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وَارْزُقْنِي صِحَّةً فِيْ عِبَادَةٍ،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provide me with soundness in worship,</a:t>
            </a:r>
          </a:p>
        </p:txBody>
      </p:sp>
    </p:spTree>
    <p:extLst>
      <p:ext uri="{BB962C8B-B14F-4D97-AF65-F5344CB8AC3E}">
        <p14:creationId xmlns:p14="http://schemas.microsoft.com/office/powerpoint/2010/main" val="42392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وَفَرَاغاً فِي زَهَادَةٍ،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detachment in renunciation,</a:t>
            </a:r>
          </a:p>
        </p:txBody>
      </p:sp>
    </p:spTree>
    <p:extLst>
      <p:ext uri="{BB962C8B-B14F-4D97-AF65-F5344CB8AC3E}">
        <p14:creationId xmlns:p14="http://schemas.microsoft.com/office/powerpoint/2010/main" val="425799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وَعِلْماً فِي اسْتِعْمَالٍ،</a:t>
            </a:r>
            <a:br>
              <a:rPr lang="ar-SA" dirty="0"/>
            </a:br>
            <a:r>
              <a:rPr lang="ar-SA" dirty="0"/>
              <a:t>وَوَرَعاً فِي إِجْمَالٍ.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knowledge put into action, and abstinence in measure!</a:t>
            </a:r>
          </a:p>
        </p:txBody>
      </p:sp>
    </p:spTree>
    <p:extLst>
      <p:ext uri="{BB962C8B-B14F-4D97-AF65-F5344CB8AC3E}">
        <p14:creationId xmlns:p14="http://schemas.microsoft.com/office/powerpoint/2010/main" val="347115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اخْتِمْ بِعَفْوِكَ أَجَلِي،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seal my term with Thy pardon,</a:t>
            </a:r>
          </a:p>
        </p:txBody>
      </p:sp>
    </p:spTree>
    <p:extLst>
      <p:ext uri="{BB962C8B-B14F-4D97-AF65-F5344CB8AC3E}">
        <p14:creationId xmlns:p14="http://schemas.microsoft.com/office/powerpoint/2010/main" val="195173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وَلاَ تَفْتِنِّي بِالنَّظَرِ، وَأَعِزَّنِي وَلا تَبْتَلِيَنِّي بِالْكِبْرِ،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tempt me not with ingratitude! Exalt me and afflict me not with pride!</a:t>
            </a:r>
          </a:p>
        </p:txBody>
      </p:sp>
    </p:spTree>
    <p:extLst>
      <p:ext uri="{BB962C8B-B14F-4D97-AF65-F5344CB8AC3E}">
        <p14:creationId xmlns:p14="http://schemas.microsoft.com/office/powerpoint/2010/main" val="40021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وَحَقِّقْ فِي رَجَاءِ رَحْمَتِكَ أَمَلِي،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verify my expectation in hoping for Thy mercy,</a:t>
            </a:r>
          </a:p>
        </p:txBody>
      </p:sp>
    </p:spTree>
    <p:extLst>
      <p:ext uri="{BB962C8B-B14F-4D97-AF65-F5344CB8AC3E}">
        <p14:creationId xmlns:p14="http://schemas.microsoft.com/office/powerpoint/2010/main" val="382405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وَسَهِّلْ إِلٰى بُلُوغِ رِضَاكَ سُبُلِي،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smooth my paths to reach Thy good pleasure,</a:t>
            </a:r>
          </a:p>
        </p:txBody>
      </p:sp>
    </p:spTree>
    <p:extLst>
      <p:ext uri="{BB962C8B-B14F-4D97-AF65-F5344CB8AC3E}">
        <p14:creationId xmlns:p14="http://schemas.microsoft.com/office/powerpoint/2010/main" val="183252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وَحَسِّن فِي جَمِيعِ أَحْوَالِيْ عَمَلِي.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make my works good in all my states!</a:t>
            </a:r>
          </a:p>
        </p:txBody>
      </p:sp>
    </p:spTree>
    <p:extLst>
      <p:ext uri="{BB962C8B-B14F-4D97-AF65-F5344CB8AC3E}">
        <p14:creationId xmlns:p14="http://schemas.microsoft.com/office/powerpoint/2010/main" val="95155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216168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وَنَبِّهْنِي لِذِكْرِكَ فِي أَوْقَاتِ الْغَفْلَةِ،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incite me to remember Thee in times of heedlessness,</a:t>
            </a:r>
          </a:p>
        </p:txBody>
      </p:sp>
    </p:spTree>
    <p:extLst>
      <p:ext uri="{BB962C8B-B14F-4D97-AF65-F5344CB8AC3E}">
        <p14:creationId xmlns:p14="http://schemas.microsoft.com/office/powerpoint/2010/main" val="282580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وَاسْتَعْمِلْنِي بِطَاعَتِكَ فِي أَيَّامِ الْمُهْلَةِ،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employ me in Thy obedience in days of disregard, employ me in Thy obedience in days of disregard,</a:t>
            </a:r>
          </a:p>
        </p:txBody>
      </p:sp>
    </p:spTree>
    <p:extLst>
      <p:ext uri="{BB962C8B-B14F-4D97-AF65-F5344CB8AC3E}">
        <p14:creationId xmlns:p14="http://schemas.microsoft.com/office/powerpoint/2010/main" val="147085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وَانْهَجْ لِي إِلٰى مَحَبَّتِكَ سَبيلاً سَهْلَةً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open a smooth road for me to Thy love,</a:t>
            </a:r>
          </a:p>
        </p:txBody>
      </p:sp>
    </p:spTree>
    <p:extLst>
      <p:ext uri="{BB962C8B-B14F-4D97-AF65-F5344CB8AC3E}">
        <p14:creationId xmlns:p14="http://schemas.microsoft.com/office/powerpoint/2010/main" val="108945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أَكْمِلْ لِي بِهَا خَيْرَ الدُّنْيَا وَالْآخِرَةِ.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complete for me thereby the good of this world and the next</a:t>
            </a:r>
          </a:p>
        </p:txBody>
      </p:sp>
    </p:spTree>
    <p:extLst>
      <p:ext uri="{BB962C8B-B14F-4D97-AF65-F5344CB8AC3E}">
        <p14:creationId xmlns:p14="http://schemas.microsoft.com/office/powerpoint/2010/main" val="2773660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وَصَلِّ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and bless Muhammad and his Household</a:t>
            </a:r>
          </a:p>
        </p:txBody>
      </p:sp>
    </p:spTree>
    <p:extLst>
      <p:ext uri="{BB962C8B-B14F-4D97-AF65-F5344CB8AC3E}">
        <p14:creationId xmlns:p14="http://schemas.microsoft.com/office/powerpoint/2010/main" val="391728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كَأَفْضَلِ مَا صَلَّيْتَ عَلٰى أَحَدٍ مِنْ خَلْقِكَ قَبْلَهُ،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best Thou hast blessed any of Thy creatures before him</a:t>
            </a:r>
          </a:p>
        </p:txBody>
      </p:sp>
    </p:spTree>
    <p:extLst>
      <p:ext uri="{BB962C8B-B14F-4D97-AF65-F5344CB8AC3E}">
        <p14:creationId xmlns:p14="http://schemas.microsoft.com/office/powerpoint/2010/main" val="171231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وَعَبِّدْنِي لَكَ وَلاَ تُفْسِدْ عِبَادَتِي بِالْعُجْبِ،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Make me worship Thee and corrupt not my worship with self-admiration!</a:t>
            </a:r>
          </a:p>
        </p:txBody>
      </p:sp>
    </p:spTree>
    <p:extLst>
      <p:ext uri="{BB962C8B-B14F-4D97-AF65-F5344CB8AC3E}">
        <p14:creationId xmlns:p14="http://schemas.microsoft.com/office/powerpoint/2010/main" val="243603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وَأَنْتَ مُصَلٍّ عَلٰى أَحَدٍ بَعْدَهُ،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wilt bless any of them after him,</a:t>
            </a:r>
          </a:p>
        </p:txBody>
      </p:sp>
    </p:spTree>
    <p:extLst>
      <p:ext uri="{BB962C8B-B14F-4D97-AF65-F5344CB8AC3E}">
        <p14:creationId xmlns:p14="http://schemas.microsoft.com/office/powerpoint/2010/main" val="271165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وَآتِنا فِي الدُّنْيَا حَسَنَةً وَفِي الْآخِرَةِ حَسَنَةً،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"give to us in this World good, and in the next world good" (2:201),</a:t>
            </a:r>
          </a:p>
        </p:txBody>
      </p:sp>
    </p:spTree>
    <p:extLst>
      <p:ext uri="{BB962C8B-B14F-4D97-AF65-F5344CB8AC3E}">
        <p14:creationId xmlns:p14="http://schemas.microsoft.com/office/powerpoint/2010/main" val="1143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وَقِنِي بِرَحْمَتِكَ عَذَابَ النَّارِ.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protect me through Thy mercy "from the chastisement of the Fire" (2:201)!</a:t>
            </a:r>
          </a:p>
        </p:txBody>
      </p:sp>
    </p:spTree>
    <p:extLst>
      <p:ext uri="{BB962C8B-B14F-4D97-AF65-F5344CB8AC3E}">
        <p14:creationId xmlns:p14="http://schemas.microsoft.com/office/powerpoint/2010/main" val="264188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370646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09800" y="1753663"/>
            <a:ext cx="7702550" cy="3785652"/>
          </a:xfr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Please recite a 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Surah </a:t>
            </a:r>
            <a:r>
              <a:rPr lang="en-CA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a</a:t>
            </a: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l-</a:t>
            </a:r>
            <a:r>
              <a:rPr lang="en-US" altLang="en-US" sz="4800" kern="1200" dirty="0" err="1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Fatiha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for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all </a:t>
            </a:r>
            <a:r>
              <a:rPr lang="en-US" altLang="en-US" sz="4800" kern="1200" dirty="0" err="1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marhumeen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endParaRPr lang="en-GB" altLang="en-US" sz="4800" kern="1200" dirty="0">
              <a:solidFill>
                <a:srgbClr val="002060"/>
              </a:solidFill>
              <a:ea typeface="Calibri Light" panose="020F0302020204030204" pitchFamily="34" charset="0"/>
              <a:cs typeface="Arabic Typesetting" panose="03020402040406030203" pitchFamily="66" charset="-78"/>
            </a:endParaRP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1703389" y="6024563"/>
            <a:ext cx="878522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Kindly recite Surah Al-</a:t>
            </a:r>
            <a:r>
              <a:rPr lang="en-US" altLang="en-US" sz="1200" b="1" dirty="0" err="1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Fātiḥa</a:t>
            </a:r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 for </a:t>
            </a:r>
            <a:r>
              <a:rPr lang="en-US" altLang="en-US" sz="1200" b="1" dirty="0" err="1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Marhumeen</a:t>
            </a:r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 of all those who have worked towards making this small work possible.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832388-AA32-8ECC-C300-89AA783BCB77}"/>
              </a:ext>
            </a:extLst>
          </p:cNvPr>
          <p:cNvGrpSpPr/>
          <p:nvPr/>
        </p:nvGrpSpPr>
        <p:grpSpPr>
          <a:xfrm>
            <a:off x="4655840" y="6301562"/>
            <a:ext cx="2609137" cy="369332"/>
            <a:chOff x="3738690" y="1030144"/>
            <a:chExt cx="2609137" cy="3693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5573722-E002-3DAA-B27B-F9E7AF17F51D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000066"/>
                  </a:solidFill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86F0A95E-14B4-517D-CE32-24184970A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وَأَجْرِ لِلنَّاسِ عَلٰى يَدِيَ الْخَيْرَ، وَلا تَمْحَقْهُ بِالْمَنِّ،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good flow out from my hands upon the people and efface it not by my making them feel obliged!</a:t>
            </a:r>
          </a:p>
        </p:txBody>
      </p:sp>
    </p:spTree>
    <p:extLst>
      <p:ext uri="{BB962C8B-B14F-4D97-AF65-F5344CB8AC3E}">
        <p14:creationId xmlns:p14="http://schemas.microsoft.com/office/powerpoint/2010/main" val="417369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وَهَبْ لِي مَعَالِيَ الْأَخْلاَقِ،</a:t>
            </a:r>
            <a:br>
              <a:rPr lang="ar-SA" dirty="0"/>
            </a:br>
            <a:r>
              <a:rPr lang="ar-SA" dirty="0"/>
              <a:t>وَاعْصِمْنِي مِنَ الْفَخْرِ.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the highest moral traits and preserve me from vainglory!</a:t>
            </a:r>
          </a:p>
        </p:txBody>
      </p:sp>
    </p:spTree>
    <p:extLst>
      <p:ext uri="{BB962C8B-B14F-4D97-AF65-F5344CB8AC3E}">
        <p14:creationId xmlns:p14="http://schemas.microsoft.com/office/powerpoint/2010/main" val="139687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r>
              <a:rPr lang="ar-SA" dirty="0"/>
              <a:t>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244183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 تَرْفَعْنِي فِيْ النَّاسِ دَرَجَةً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raise me not a single degree before the people</a:t>
            </a:r>
          </a:p>
        </p:txBody>
      </p:sp>
    </p:spTree>
    <p:extLst>
      <p:ext uri="{BB962C8B-B14F-4D97-AF65-F5344CB8AC3E}">
        <p14:creationId xmlns:p14="http://schemas.microsoft.com/office/powerpoint/2010/main" val="275210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إِلاَّ </a:t>
            </a:r>
            <a:r>
              <a:rPr lang="ar-SA" dirty="0" err="1"/>
              <a:t>حَطَطْتَنِي</a:t>
            </a:r>
            <a:r>
              <a:rPr lang="ar-SA" dirty="0"/>
              <a:t> عِنْدَ نَفْسِي مِثْلَهَا،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without lowering me </a:t>
            </a:r>
            <a:r>
              <a:rPr lang="en-US" dirty="0" err="1"/>
              <a:t>its</a:t>
            </a:r>
            <a:r>
              <a:rPr lang="en-US" dirty="0"/>
              <a:t> like in myself</a:t>
            </a:r>
          </a:p>
        </p:txBody>
      </p:sp>
    </p:spTree>
    <p:extLst>
      <p:ext uri="{BB962C8B-B14F-4D97-AF65-F5344CB8AC3E}">
        <p14:creationId xmlns:p14="http://schemas.microsoft.com/office/powerpoint/2010/main" val="38579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 تُحْدِثْ لِي عِزًّا ظَاهِرًا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bring about no outward exaltation for me</a:t>
            </a:r>
          </a:p>
        </p:txBody>
      </p:sp>
    </p:spTree>
    <p:extLst>
      <p:ext uri="{BB962C8B-B14F-4D97-AF65-F5344CB8AC3E}">
        <p14:creationId xmlns:p14="http://schemas.microsoft.com/office/powerpoint/2010/main" val="9063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إِلاَّ أَحْدَثْتَ لِي ذِلَّةً بَاطِنَةً عِنْدَ نَفْسِي بِقَدَرِهَا.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without an inward abasement in myself to the same measure!</a:t>
            </a:r>
          </a:p>
        </p:txBody>
      </p:sp>
    </p:spTree>
    <p:extLst>
      <p:ext uri="{BB962C8B-B14F-4D97-AF65-F5344CB8AC3E}">
        <p14:creationId xmlns:p14="http://schemas.microsoft.com/office/powerpoint/2010/main" val="133615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وَآلِ مُحَمَّدٍ،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Muhammad's Household,</a:t>
            </a:r>
          </a:p>
        </p:txBody>
      </p:sp>
    </p:spTree>
    <p:extLst>
      <p:ext uri="{BB962C8B-B14F-4D97-AF65-F5344CB8AC3E}">
        <p14:creationId xmlns:p14="http://schemas.microsoft.com/office/powerpoint/2010/main" val="227458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وَمَتِّعْنِي بِهُدًى صَالِحٍ لا أَسْتَبْدِلُ بِهِ،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to enjoy a sound guidance which I seek not to replace,</a:t>
            </a:r>
          </a:p>
        </p:txBody>
      </p:sp>
    </p:spTree>
    <p:extLst>
      <p:ext uri="{BB962C8B-B14F-4D97-AF65-F5344CB8AC3E}">
        <p14:creationId xmlns:p14="http://schemas.microsoft.com/office/powerpoint/2010/main" val="376770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وَطَرِيقَةِ حَقٍّ لا أَزِيْغُ عَنْهَا،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path of truth from which I swerve not,</a:t>
            </a:r>
          </a:p>
        </p:txBody>
      </p:sp>
    </p:spTree>
    <p:extLst>
      <p:ext uri="{BB962C8B-B14F-4D97-AF65-F5344CB8AC3E}">
        <p14:creationId xmlns:p14="http://schemas.microsoft.com/office/powerpoint/2010/main" val="152622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وَنِيَّةِ رُشْدٍ لاَ أَشُكُّ فِيْهَا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an intention of right conduct in which I have no doubts!</a:t>
            </a:r>
          </a:p>
        </p:txBody>
      </p:sp>
    </p:spTree>
    <p:extLst>
      <p:ext uri="{BB962C8B-B14F-4D97-AF65-F5344CB8AC3E}">
        <p14:creationId xmlns:p14="http://schemas.microsoft.com/office/powerpoint/2010/main" val="120832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بِسْمِ اللّٰهِ الرَّحْمٰنِ الرَّحِيمِ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the Name of </a:t>
            </a:r>
            <a:r>
              <a:rPr lang="en-US" dirty="0" err="1"/>
              <a:t>Alláh</a:t>
            </a:r>
            <a:r>
              <a:rPr lang="en-US" dirty="0"/>
              <a:t>, </a:t>
            </a:r>
          </a:p>
          <a:p>
            <a:r>
              <a:rPr lang="en-US" dirty="0"/>
              <a:t>the All-beneficent, the All-merciful.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وَعَمِّرْنِي مَا كَانَ عُمُرِيْ بِذْلَةً فِي طَاعَتِكَ،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me live as long as my life is a free gift in obeying Thee,</a:t>
            </a:r>
          </a:p>
        </p:txBody>
      </p:sp>
    </p:spTree>
    <p:extLst>
      <p:ext uri="{BB962C8B-B14F-4D97-AF65-F5344CB8AC3E}">
        <p14:creationId xmlns:p14="http://schemas.microsoft.com/office/powerpoint/2010/main" val="423228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فَإِذَا كَانَ عُمْرِي مَرْتَعَاً لِلشَّيْطَانِ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but if my life should become a pasture for Satan,</a:t>
            </a:r>
          </a:p>
        </p:txBody>
      </p:sp>
    </p:spTree>
    <p:extLst>
      <p:ext uri="{BB962C8B-B14F-4D97-AF65-F5344CB8AC3E}">
        <p14:creationId xmlns:p14="http://schemas.microsoft.com/office/powerpoint/2010/main" val="39223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فَاقْبِضْنِي إِلَيْكَ قَبْلَ أَنْ يَسْبِقَ مَقْتُكَ إِلَيَّ،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seize me to Thyself before Thy hatred overtakes me</a:t>
            </a:r>
          </a:p>
        </p:txBody>
      </p:sp>
    </p:spTree>
    <p:extLst>
      <p:ext uri="{BB962C8B-B14F-4D97-AF65-F5344CB8AC3E}">
        <p14:creationId xmlns:p14="http://schemas.microsoft.com/office/powerpoint/2010/main" val="332980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أَوْ يَسْتَحْكِمَ غَضَبُكَ عَلَيَّ.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Thy wrath against me becomes firm!</a:t>
            </a:r>
          </a:p>
        </p:txBody>
      </p:sp>
    </p:spTree>
    <p:extLst>
      <p:ext uri="{BB962C8B-B14F-4D97-AF65-F5344CB8AC3E}">
        <p14:creationId xmlns:p14="http://schemas.microsoft.com/office/powerpoint/2010/main" val="50903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لا تَدَعْ خَصْلَةً تُعَابُ مِنِّي إِلاَّ أَصْلَحْتَهَا،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deposit in me no quality for which I will be faulted, unless Thou </a:t>
            </a:r>
            <a:r>
              <a:rPr lang="en-US" dirty="0" err="1"/>
              <a:t>settest</a:t>
            </a:r>
            <a:r>
              <a:rPr lang="en-US" dirty="0"/>
              <a:t> it right,</a:t>
            </a:r>
          </a:p>
        </p:txBody>
      </p:sp>
    </p:spTree>
    <p:extLst>
      <p:ext uri="{BB962C8B-B14F-4D97-AF65-F5344CB8AC3E}">
        <p14:creationId xmlns:p14="http://schemas.microsoft.com/office/powerpoint/2010/main" val="70465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 عَائِبَةً أُوَنَّبُ بِهَا إِلاَّ حَسَّنْتَهَا،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 flaw for which I will be blamed, unless Thou </a:t>
            </a:r>
            <a:r>
              <a:rPr lang="en-US" dirty="0" err="1"/>
              <a:t>makest</a:t>
            </a:r>
            <a:r>
              <a:rPr lang="en-US" dirty="0"/>
              <a:t> it beautiful,</a:t>
            </a:r>
          </a:p>
        </p:txBody>
      </p:sp>
    </p:spTree>
    <p:extLst>
      <p:ext uri="{BB962C8B-B14F-4D97-AF65-F5344CB8AC3E}">
        <p14:creationId xmlns:p14="http://schemas.microsoft.com/office/powerpoint/2010/main" val="319920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وَلاَ أُكْرُومَةً فِيَّ نَاقِصَةً إِلاَّ أَتْمَمْتَهَا.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 deficient noble trait, unless Thou completest it!</a:t>
            </a:r>
          </a:p>
        </p:txBody>
      </p:sp>
    </p:spTree>
    <p:extLst>
      <p:ext uri="{BB962C8B-B14F-4D97-AF65-F5344CB8AC3E}">
        <p14:creationId xmlns:p14="http://schemas.microsoft.com/office/powerpoint/2010/main" val="131208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Muhammad's Household</a:t>
            </a:r>
          </a:p>
        </p:txBody>
      </p:sp>
    </p:spTree>
    <p:extLst>
      <p:ext uri="{BB962C8B-B14F-4D97-AF65-F5344CB8AC3E}">
        <p14:creationId xmlns:p14="http://schemas.microsoft.com/office/powerpoint/2010/main" val="291939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وَأَبْدِلْنِي مِنْ بِغْضَةِ أَهْلِ الشَّنَآنِ الْمَحَبَّةَ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replace for me the animosity of the people of hatred with love,</a:t>
            </a:r>
          </a:p>
        </p:txBody>
      </p:sp>
    </p:spTree>
    <p:extLst>
      <p:ext uri="{BB962C8B-B14F-4D97-AF65-F5344CB8AC3E}">
        <p14:creationId xmlns:p14="http://schemas.microsoft.com/office/powerpoint/2010/main" val="357763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حَسَدِ أَهْلِ الْبَغْيِ الْمَوَدَّةَ،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envy of the people of insolence with affection,</a:t>
            </a:r>
          </a:p>
        </p:txBody>
      </p:sp>
    </p:spTree>
    <p:extLst>
      <p:ext uri="{BB962C8B-B14F-4D97-AF65-F5344CB8AC3E}">
        <p14:creationId xmlns:p14="http://schemas.microsoft.com/office/powerpoint/2010/main" val="136128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</a:t>
            </a:r>
            <a:r>
              <a:rPr lang="ar-SA" dirty="0" err="1"/>
              <a:t>وَآلِهِ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80885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ظِنَّةِ أَهْلِ الصَّلاَحِ الثِّقَةَ،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suspicion of the people of righteousness with trust,</a:t>
            </a:r>
          </a:p>
        </p:txBody>
      </p:sp>
    </p:spTree>
    <p:extLst>
      <p:ext uri="{BB962C8B-B14F-4D97-AF65-F5344CB8AC3E}">
        <p14:creationId xmlns:p14="http://schemas.microsoft.com/office/powerpoint/2010/main" val="3285296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عَدَاوَةِ الأَدْنَيْنَ الْوَلايَةَ،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enmity of those close with friendship,</a:t>
            </a:r>
          </a:p>
        </p:txBody>
      </p:sp>
    </p:spTree>
    <p:extLst>
      <p:ext uri="{BB962C8B-B14F-4D97-AF65-F5344CB8AC3E}">
        <p14:creationId xmlns:p14="http://schemas.microsoft.com/office/powerpoint/2010/main" val="341448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عُقُوقِ ذَوِي الْأَرْحَامِ الْمَبَرَّةَ،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disrespect of womb relatives with devotion,</a:t>
            </a:r>
          </a:p>
        </p:txBody>
      </p:sp>
    </p:spTree>
    <p:extLst>
      <p:ext uri="{BB962C8B-B14F-4D97-AF65-F5344CB8AC3E}">
        <p14:creationId xmlns:p14="http://schemas.microsoft.com/office/powerpoint/2010/main" val="3959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خِذْلانِ الْأَقْرَبِينَ النُّصْرَةَ،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abandonment of relatives with help,</a:t>
            </a:r>
          </a:p>
        </p:txBody>
      </p:sp>
    </p:spTree>
    <p:extLst>
      <p:ext uri="{BB962C8B-B14F-4D97-AF65-F5344CB8AC3E}">
        <p14:creationId xmlns:p14="http://schemas.microsoft.com/office/powerpoint/2010/main" val="184221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حُبِّ الْمُدَارِينَ تَصْحِيحَ </a:t>
            </a:r>
            <a:r>
              <a:rPr lang="ar-SA" dirty="0" err="1"/>
              <a:t>الْمِقَةِ</a:t>
            </a:r>
            <a:r>
              <a:rPr lang="ar-SA" dirty="0"/>
              <a:t>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attachment of flatterers with love set right,</a:t>
            </a:r>
          </a:p>
        </p:txBody>
      </p:sp>
    </p:spTree>
    <p:extLst>
      <p:ext uri="{BB962C8B-B14F-4D97-AF65-F5344CB8AC3E}">
        <p14:creationId xmlns:p14="http://schemas.microsoft.com/office/powerpoint/2010/main" val="78655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رَدِّ </a:t>
            </a:r>
            <a:r>
              <a:rPr lang="ar-SA" dirty="0" err="1"/>
              <a:t>الْمُلاَبِسِينَ</a:t>
            </a:r>
            <a:r>
              <a:rPr lang="ar-SA" dirty="0"/>
              <a:t> كَرَمَ الْعِشْرَةِ،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rejection of fellows with generous friendliness,</a:t>
            </a:r>
          </a:p>
        </p:txBody>
      </p:sp>
    </p:spTree>
    <p:extLst>
      <p:ext uri="{BB962C8B-B14F-4D97-AF65-F5344CB8AC3E}">
        <p14:creationId xmlns:p14="http://schemas.microsoft.com/office/powerpoint/2010/main" val="429208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مَرَارَةِ خَوْفِ الظَّالِمِينَ حَلاَوَةَ الْأَمَنَةِ.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bitterness of the fear of wrongdoers with the sweetness of security!</a:t>
            </a:r>
          </a:p>
        </p:txBody>
      </p:sp>
    </p:spTree>
    <p:extLst>
      <p:ext uri="{BB962C8B-B14F-4D97-AF65-F5344CB8AC3E}">
        <p14:creationId xmlns:p14="http://schemas.microsoft.com/office/powerpoint/2010/main" val="36603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113684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وَاجْعَلْ لِيْ يَدًا عَلٰى مَنْ ظَلَمَنِي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appoint for me a hand against him who wrongs me,</a:t>
            </a:r>
          </a:p>
        </p:txBody>
      </p:sp>
    </p:spTree>
    <p:extLst>
      <p:ext uri="{BB962C8B-B14F-4D97-AF65-F5344CB8AC3E}">
        <p14:creationId xmlns:p14="http://schemas.microsoft.com/office/powerpoint/2010/main" val="152715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وَلِسَاناً عَلٰى مَنْ خَاصَمَنِي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tongue against him who disputes with me,</a:t>
            </a:r>
          </a:p>
        </p:txBody>
      </p:sp>
    </p:spTree>
    <p:extLst>
      <p:ext uri="{BB962C8B-B14F-4D97-AF65-F5344CB8AC3E}">
        <p14:creationId xmlns:p14="http://schemas.microsoft.com/office/powerpoint/2010/main" val="379974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وَبَلِّغْ بِـإِيْمَانِي أَكْمَلَ الْإِيْمَانِ،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cause my faith to reach the most perfect faith,</a:t>
            </a:r>
          </a:p>
        </p:txBody>
      </p:sp>
    </p:spTree>
    <p:extLst>
      <p:ext uri="{BB962C8B-B14F-4D97-AF65-F5344CB8AC3E}">
        <p14:creationId xmlns:p14="http://schemas.microsoft.com/office/powerpoint/2010/main" val="413376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وَظَفَرًا بِمَنْ عَانَدَنِي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 victory over him who stubbornly resists me!</a:t>
            </a:r>
          </a:p>
        </p:txBody>
      </p:sp>
    </p:spTree>
    <p:extLst>
      <p:ext uri="{BB962C8B-B14F-4D97-AF65-F5344CB8AC3E}">
        <p14:creationId xmlns:p14="http://schemas.microsoft.com/office/powerpoint/2010/main" val="14120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وَهَبْ لِي مَكْرًا عَلٰى مَنْ كَايَدَنِي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me guile against him who schemes against me,</a:t>
            </a:r>
          </a:p>
        </p:txBody>
      </p:sp>
    </p:spTree>
    <p:extLst>
      <p:ext uri="{BB962C8B-B14F-4D97-AF65-F5344CB8AC3E}">
        <p14:creationId xmlns:p14="http://schemas.microsoft.com/office/powerpoint/2010/main" val="54887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وَقُدْرَةً عَلٰى مَنِ </a:t>
            </a:r>
            <a:r>
              <a:rPr lang="ar-SA" dirty="0" err="1"/>
              <a:t>اضْطَهَدَنِي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 over him who oppresses me,</a:t>
            </a:r>
          </a:p>
        </p:txBody>
      </p:sp>
    </p:spTree>
    <p:extLst>
      <p:ext uri="{BB962C8B-B14F-4D97-AF65-F5344CB8AC3E}">
        <p14:creationId xmlns:p14="http://schemas.microsoft.com/office/powerpoint/2010/main" val="127308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وَتَكْذِيباً لِمَنْ قَصَبَنِي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refutation of him who reviles me,</a:t>
            </a:r>
          </a:p>
        </p:txBody>
      </p:sp>
    </p:spTree>
    <p:extLst>
      <p:ext uri="{BB962C8B-B14F-4D97-AF65-F5344CB8AC3E}">
        <p14:creationId xmlns:p14="http://schemas.microsoft.com/office/powerpoint/2010/main" val="355888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وَسَلاَمَةً مِمَّنْ تَوَعَّدَنِي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safety from him who threatens me!</a:t>
            </a:r>
          </a:p>
        </p:txBody>
      </p:sp>
    </p:spTree>
    <p:extLst>
      <p:ext uri="{BB962C8B-B14F-4D97-AF65-F5344CB8AC3E}">
        <p14:creationId xmlns:p14="http://schemas.microsoft.com/office/powerpoint/2010/main" val="235602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وَوَفِّقْنِي لِطَاعَةِ مَنْ سَدَّدَنِي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Grant me success to obey him who points me straight</a:t>
            </a:r>
          </a:p>
        </p:txBody>
      </p:sp>
    </p:spTree>
    <p:extLst>
      <p:ext uri="{BB962C8B-B14F-4D97-AF65-F5344CB8AC3E}">
        <p14:creationId xmlns:p14="http://schemas.microsoft.com/office/powerpoint/2010/main" val="99962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وَمُتَابَعَةِ مَنْ أَرْشَدَنِي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follow him who guides me right!</a:t>
            </a:r>
          </a:p>
        </p:txBody>
      </p:sp>
    </p:spTree>
    <p:extLst>
      <p:ext uri="{BB962C8B-B14F-4D97-AF65-F5344CB8AC3E}">
        <p14:creationId xmlns:p14="http://schemas.microsoft.com/office/powerpoint/2010/main" val="728072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r>
              <a:rPr lang="ar-SA" dirty="0"/>
              <a:t>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</a:t>
            </a:r>
          </a:p>
        </p:txBody>
      </p:sp>
    </p:spTree>
    <p:extLst>
      <p:ext uri="{BB962C8B-B14F-4D97-AF65-F5344CB8AC3E}">
        <p14:creationId xmlns:p14="http://schemas.microsoft.com/office/powerpoint/2010/main" val="20352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وَسَدِّدْنِي لِأَنْ أُعَارِضَ مَنْ غَشَّنِي بِالنُّصْحِ،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point me straight to resist him who is dishonest toward me with good counsel,</a:t>
            </a:r>
          </a:p>
        </p:txBody>
      </p:sp>
    </p:spTree>
    <p:extLst>
      <p:ext uri="{BB962C8B-B14F-4D97-AF65-F5344CB8AC3E}">
        <p14:creationId xmlns:p14="http://schemas.microsoft.com/office/powerpoint/2010/main" val="165655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وَأَجْزِيَ مَنْ هَجَرَنِي بِالْبِرِّ</a:t>
            </a:r>
            <a:br>
              <a:rPr lang="ar-SA" dirty="0"/>
            </a:br>
            <a:r>
              <a:rPr lang="ar-SA" dirty="0"/>
              <a:t>وَأُثِيبَ مَنْ حَرَمَنِي بِالْبَذْلِ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repay him who separates from me with gentle devotion, reward him who deprives me with free giving,</a:t>
            </a:r>
          </a:p>
        </p:txBody>
      </p:sp>
    </p:spTree>
    <p:extLst>
      <p:ext uri="{BB962C8B-B14F-4D97-AF65-F5344CB8AC3E}">
        <p14:creationId xmlns:p14="http://schemas.microsoft.com/office/powerpoint/2010/main" val="232146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وَاجْعَلْ يَقِينِي أَفْضَلَ الْيَقِينِ،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make my certainty the most excellent certainty,</a:t>
            </a:r>
          </a:p>
        </p:txBody>
      </p:sp>
    </p:spTree>
    <p:extLst>
      <p:ext uri="{BB962C8B-B14F-4D97-AF65-F5344CB8AC3E}">
        <p14:creationId xmlns:p14="http://schemas.microsoft.com/office/powerpoint/2010/main" val="76813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 err="1"/>
              <a:t>وَأُكَافِيَ</a:t>
            </a:r>
            <a:r>
              <a:rPr lang="ar-SA" dirty="0"/>
              <a:t> مَنْ قَطَعَنِي بِالصِّلَةِ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recompense him who cuts me off with joining,</a:t>
            </a:r>
          </a:p>
        </p:txBody>
      </p:sp>
    </p:spTree>
    <p:extLst>
      <p:ext uri="{BB962C8B-B14F-4D97-AF65-F5344CB8AC3E}">
        <p14:creationId xmlns:p14="http://schemas.microsoft.com/office/powerpoint/2010/main" val="232361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وَأُخَالِفَ مَنِ اغْتَابَنِي إِلٰى حُسْنِ الذِّكْرِ،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oppose him who slanders me with excellent mention,</a:t>
            </a:r>
          </a:p>
        </p:txBody>
      </p:sp>
    </p:spTree>
    <p:extLst>
      <p:ext uri="{BB962C8B-B14F-4D97-AF65-F5344CB8AC3E}">
        <p14:creationId xmlns:p14="http://schemas.microsoft.com/office/powerpoint/2010/main" val="194531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وَأَنْ أَشْكُرَ الْحَسَنَةَ</a:t>
            </a:r>
            <a:br>
              <a:rPr lang="ar-SA" dirty="0"/>
            </a:br>
            <a:r>
              <a:rPr lang="ar-SA" dirty="0"/>
              <a:t>وَاُغْضِيَ عَنِ السَّيِّئَةِ.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give thanks for good, and shut my eyes to evil!</a:t>
            </a:r>
          </a:p>
        </p:txBody>
      </p:sp>
    </p:spTree>
    <p:extLst>
      <p:ext uri="{BB962C8B-B14F-4D97-AF65-F5344CB8AC3E}">
        <p14:creationId xmlns:p14="http://schemas.microsoft.com/office/powerpoint/2010/main" val="9972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18659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وَحَلِّنِي بِحِلْيَةِ الصَّالِحِينَ،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adorn me with the adornment of the righteous,</a:t>
            </a:r>
          </a:p>
        </p:txBody>
      </p:sp>
    </p:spTree>
    <p:extLst>
      <p:ext uri="{BB962C8B-B14F-4D97-AF65-F5344CB8AC3E}">
        <p14:creationId xmlns:p14="http://schemas.microsoft.com/office/powerpoint/2010/main" val="148247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وَأَلْبِسْنِي زِينَةَ المُتَّقِينَ</a:t>
            </a:r>
            <a:br>
              <a:rPr lang="ar-SA" dirty="0"/>
            </a:br>
            <a:r>
              <a:rPr lang="ar-SA" dirty="0"/>
              <a:t>فِيْ بَسْطِ الْعَدْلِ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clothe me in the ornaments of the </a:t>
            </a:r>
            <a:r>
              <a:rPr lang="en-US" dirty="0" err="1"/>
              <a:t>godfearing</a:t>
            </a:r>
            <a:r>
              <a:rPr lang="en-US" dirty="0"/>
              <a:t>, through spreading justice,</a:t>
            </a:r>
          </a:p>
        </p:txBody>
      </p:sp>
    </p:spTree>
    <p:extLst>
      <p:ext uri="{BB962C8B-B14F-4D97-AF65-F5344CB8AC3E}">
        <p14:creationId xmlns:p14="http://schemas.microsoft.com/office/powerpoint/2010/main" val="155503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وَكَظْمِ الْغَيْظِ وَإِطْفَاءِ النَّائِرَةِ وَضَمِّ أَهْلِ الْفُرْقَةِ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restraining rage, quenching the flame of hate, bringing together the people of separation,</a:t>
            </a:r>
          </a:p>
        </p:txBody>
      </p:sp>
    </p:spTree>
    <p:extLst>
      <p:ext uri="{BB962C8B-B14F-4D97-AF65-F5344CB8AC3E}">
        <p14:creationId xmlns:p14="http://schemas.microsoft.com/office/powerpoint/2010/main" val="123394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وَإِصْلاَحِ ذَاتِ الْبَيْنِ</a:t>
            </a:r>
            <a:br>
              <a:rPr lang="ar-SA" dirty="0"/>
            </a:br>
            <a:r>
              <a:rPr lang="ar-SA" dirty="0"/>
              <a:t>وَإِفْشَاءِ الْعَارِفَةِ،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correcting discord, spreading about good </a:t>
            </a:r>
            <a:r>
              <a:rPr lang="en-US" dirty="0" err="1"/>
              <a:t>behaviour</a:t>
            </a:r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406002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وَسَتْرِ الْعَائِبَةِ، وَلِينِ الْعَرِيكَةِ،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covering faults, mildness of temper,</a:t>
            </a:r>
          </a:p>
        </p:txBody>
      </p:sp>
    </p:spTree>
    <p:extLst>
      <p:ext uri="{BB962C8B-B14F-4D97-AF65-F5344CB8AC3E}">
        <p14:creationId xmlns:p14="http://schemas.microsoft.com/office/powerpoint/2010/main" val="303573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وَخَفْضِ الْجَنَاحِ، وَحُسْنِ السِّيرَةِ،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lowering the wing, beauty of conduct,</a:t>
            </a:r>
          </a:p>
        </p:txBody>
      </p:sp>
    </p:spTree>
    <p:extLst>
      <p:ext uri="{BB962C8B-B14F-4D97-AF65-F5344CB8AC3E}">
        <p14:creationId xmlns:p14="http://schemas.microsoft.com/office/powerpoint/2010/main" val="211440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وَانْتَهِ بِنِيَّتِي إِلٰى أَحْسَنِ النِّيَّاتِ،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take my intention to the best of intentions</a:t>
            </a:r>
          </a:p>
        </p:txBody>
      </p:sp>
    </p:spTree>
    <p:extLst>
      <p:ext uri="{BB962C8B-B14F-4D97-AF65-F5344CB8AC3E}">
        <p14:creationId xmlns:p14="http://schemas.microsoft.com/office/powerpoint/2010/main" val="8706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وَسُكُونِ الرِّيحِ، وَطِيْبِ الْمُخَالَقَةِ،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gravity of bearing, agreeableness in comportment,</a:t>
            </a:r>
          </a:p>
        </p:txBody>
      </p:sp>
    </p:spTree>
    <p:extLst>
      <p:ext uri="{BB962C8B-B14F-4D97-AF65-F5344CB8AC3E}">
        <p14:creationId xmlns:p14="http://schemas.microsoft.com/office/powerpoint/2010/main" val="394824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وَالسَّبْقِ إِلٰى الْفَضِيلَةِ،</a:t>
            </a:r>
            <a:br>
              <a:rPr lang="ar-SA" dirty="0"/>
            </a:br>
            <a:r>
              <a:rPr lang="ar-SA" dirty="0"/>
              <a:t>وَإِيْثَارِ التَّفَضُّلِ وَتَرْكِ التَّعْيِيرِ،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precedence in reaching excellence, preferring bounteousness, refraining from condemnation,</a:t>
            </a:r>
          </a:p>
        </p:txBody>
      </p:sp>
    </p:spTree>
    <p:extLst>
      <p:ext uri="{BB962C8B-B14F-4D97-AF65-F5344CB8AC3E}">
        <p14:creationId xmlns:p14="http://schemas.microsoft.com/office/powerpoint/2010/main" val="186337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وَالْإِفْضَالِ عَلٰى غَيْرِ الْمُسْتَحِقِّ</a:t>
            </a:r>
            <a:br>
              <a:rPr lang="ar-SA" dirty="0"/>
            </a:br>
            <a:r>
              <a:rPr lang="ar-SA" dirty="0"/>
              <a:t>وَالْقَوْلِ بِالْحَقِّ وَإِنْ عَزَّ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bestowing bounty on the undeserving, speaking the truth, though it be painful,</a:t>
            </a:r>
          </a:p>
        </p:txBody>
      </p:sp>
    </p:spTree>
    <p:extLst>
      <p:ext uri="{BB962C8B-B14F-4D97-AF65-F5344CB8AC3E}">
        <p14:creationId xmlns:p14="http://schemas.microsoft.com/office/powerpoint/2010/main" val="106400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وَاسْتِقْلاَلِ الْخَيْرِ وَإِنْ كَثُرَ مِنْ قَوْلِي وَفِعْلِي 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making little of the good in my words and deeds, though it be much,</a:t>
            </a:r>
          </a:p>
        </p:txBody>
      </p:sp>
    </p:spTree>
    <p:extLst>
      <p:ext uri="{BB962C8B-B14F-4D97-AF65-F5344CB8AC3E}">
        <p14:creationId xmlns:p14="http://schemas.microsoft.com/office/powerpoint/2010/main" val="362016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وَاسْتِكْثَارِ الشَّرِّ وَإِنْ قَلَّ مِنْ قَوْلِي وَفِعْلِي،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making much of the evil in my words and deeds, though it be little!</a:t>
            </a:r>
          </a:p>
        </p:txBody>
      </p:sp>
    </p:spTree>
    <p:extLst>
      <p:ext uri="{BB962C8B-B14F-4D97-AF65-F5344CB8AC3E}">
        <p14:creationId xmlns:p14="http://schemas.microsoft.com/office/powerpoint/2010/main" val="192628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وَأَكْمِلْ ذٰلِكَ لِي بِدَوَامِ الطَّاعَةِ</a:t>
            </a:r>
            <a:br>
              <a:rPr lang="ar-SA" dirty="0"/>
            </a:br>
            <a:r>
              <a:rPr lang="ar-SA" dirty="0"/>
              <a:t>وَلُزُومِ الْجَمَاعَةِ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Perfect this for me through lasting obedience, holding fast to the community,</a:t>
            </a:r>
          </a:p>
        </p:txBody>
      </p:sp>
    </p:spTree>
    <p:extLst>
      <p:ext uri="{BB962C8B-B14F-4D97-AF65-F5344CB8AC3E}">
        <p14:creationId xmlns:p14="http://schemas.microsoft.com/office/powerpoint/2010/main" val="329055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وَرَفْضِ أَهْلِ الْبِدَعِ وَمُسْتَعْمِلِ الرَّأْيِ الْمُخْتَرَعِ.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rejecting the people of innovation and those who act in accordance with original opinions!</a:t>
            </a:r>
          </a:p>
        </p:txBody>
      </p:sp>
    </p:spTree>
    <p:extLst>
      <p:ext uri="{BB962C8B-B14F-4D97-AF65-F5344CB8AC3E}">
        <p14:creationId xmlns:p14="http://schemas.microsoft.com/office/powerpoint/2010/main" val="248354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صَلِّ عَلٰى مُحَمَّدٍ </a:t>
            </a:r>
            <a:r>
              <a:rPr lang="ar-SA" dirty="0" err="1"/>
              <a:t>وَآلِهِ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bless Muhammad and his Household,</a:t>
            </a:r>
          </a:p>
        </p:txBody>
      </p:sp>
    </p:spTree>
    <p:extLst>
      <p:ext uri="{BB962C8B-B14F-4D97-AF65-F5344CB8AC3E}">
        <p14:creationId xmlns:p14="http://schemas.microsoft.com/office/powerpoint/2010/main" val="283708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وَاجْعَلْ أَوْسَعَ رِزْقِكَ عَلَيَّ إِذَا كَبِرْتُ،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appoint for me Thy widest provision in my old age</a:t>
            </a:r>
          </a:p>
        </p:txBody>
      </p:sp>
    </p:spTree>
    <p:extLst>
      <p:ext uri="{BB962C8B-B14F-4D97-AF65-F5344CB8AC3E}">
        <p14:creationId xmlns:p14="http://schemas.microsoft.com/office/powerpoint/2010/main" val="194307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وَأَقْوٰى قُوَّتِكَ فِيَّ إِذَا نَصِبْتُ،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Thy strongest strength when I am exhausted,</a:t>
            </a:r>
          </a:p>
        </p:txBody>
      </p:sp>
    </p:spTree>
    <p:extLst>
      <p:ext uri="{BB962C8B-B14F-4D97-AF65-F5344CB8AC3E}">
        <p14:creationId xmlns:p14="http://schemas.microsoft.com/office/powerpoint/2010/main" val="276505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وَبِعَمَلِي إِلٰى أَحْسَنِ الْأَعْمَالِ.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my works to the best of works!</a:t>
            </a:r>
          </a:p>
        </p:txBody>
      </p:sp>
    </p:spTree>
    <p:extLst>
      <p:ext uri="{BB962C8B-B14F-4D97-AF65-F5344CB8AC3E}">
        <p14:creationId xmlns:p14="http://schemas.microsoft.com/office/powerpoint/2010/main" val="62731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وَلاَ تَبْتَلِيَنِّي بِالْكَسَلِ عَنْ عِبَادَتِكَ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try me not with laziness in worship of Thee,</a:t>
            </a:r>
          </a:p>
        </p:txBody>
      </p:sp>
    </p:spTree>
    <p:extLst>
      <p:ext uri="{BB962C8B-B14F-4D97-AF65-F5344CB8AC3E}">
        <p14:creationId xmlns:p14="http://schemas.microsoft.com/office/powerpoint/2010/main" val="249056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الْعَمٰى عَنْ سَبِيلِكَ</a:t>
            </a:r>
            <a:br>
              <a:rPr lang="ar-SA" dirty="0"/>
            </a:br>
            <a:r>
              <a:rPr lang="ar-SA" dirty="0"/>
              <a:t>وَلَا بِالتَّعَرُّضِ لِخِلاَفِ مَحَبَّتِكَ،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blindness toward Thy path, undertaking what opposes love for Thee,</a:t>
            </a:r>
          </a:p>
        </p:txBody>
      </p:sp>
    </p:spTree>
    <p:extLst>
      <p:ext uri="{BB962C8B-B14F-4D97-AF65-F5344CB8AC3E}">
        <p14:creationId xmlns:p14="http://schemas.microsoft.com/office/powerpoint/2010/main" val="424879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مُجَامَعَةِ مَنْ تَفَرَّقَ عَنْكَ،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joining with him who has separated himself from Thee,</a:t>
            </a:r>
          </a:p>
        </p:txBody>
      </p:sp>
    </p:spTree>
    <p:extLst>
      <p:ext uri="{BB962C8B-B14F-4D97-AF65-F5344CB8AC3E}">
        <p14:creationId xmlns:p14="http://schemas.microsoft.com/office/powerpoint/2010/main" val="66011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مُفَارَقَةِ مَنِ اجْتَمَعَ إِلَيْكَ.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separating from him who has joined himself to Thee!</a:t>
            </a:r>
          </a:p>
        </p:txBody>
      </p:sp>
    </p:spTree>
    <p:extLst>
      <p:ext uri="{BB962C8B-B14F-4D97-AF65-F5344CB8AC3E}">
        <p14:creationId xmlns:p14="http://schemas.microsoft.com/office/powerpoint/2010/main" val="274168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اللّٰهُمَّ اجْعَلْنِي أَصُوْلُ بِكَ عِنْدَ الضَّرُورَةِ</a:t>
            </a:r>
            <a:br>
              <a:rPr lang="ar-SA" dirty="0"/>
            </a:br>
            <a:r>
              <a:rPr lang="ar-SA" dirty="0"/>
              <a:t>وَأَسْأَلُكَ عِنْدَ الْحَاجَةِ،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make me leap to Thee in times of distress, ask from Thee in needs,</a:t>
            </a:r>
          </a:p>
        </p:txBody>
      </p:sp>
    </p:spTree>
    <p:extLst>
      <p:ext uri="{BB962C8B-B14F-4D97-AF65-F5344CB8AC3E}">
        <p14:creationId xmlns:p14="http://schemas.microsoft.com/office/powerpoint/2010/main" val="119602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وَأَتَضَرَّعُ إِلَيْكَ عِنْدَ الْمَسْكَنَةِ،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plead to Thee in misery!</a:t>
            </a:r>
          </a:p>
        </p:txBody>
      </p:sp>
    </p:spTree>
    <p:extLst>
      <p:ext uri="{BB962C8B-B14F-4D97-AF65-F5344CB8AC3E}">
        <p14:creationId xmlns:p14="http://schemas.microsoft.com/office/powerpoint/2010/main" val="153915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تَفْتِنِّي </a:t>
            </a:r>
            <a:r>
              <a:rPr lang="ar-SA" dirty="0" err="1"/>
              <a:t>بِالْإِسْتِعَانَةِ</a:t>
            </a:r>
            <a:r>
              <a:rPr lang="ar-SA" dirty="0"/>
              <a:t> بِغَيْرِكَ إِذَا اضْطُرِرْتُ،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Tempt me not to seek help from other than Thee when I am distressed,</a:t>
            </a:r>
          </a:p>
        </p:txBody>
      </p:sp>
    </p:spTree>
    <p:extLst>
      <p:ext uri="{BB962C8B-B14F-4D97-AF65-F5344CB8AC3E}">
        <p14:creationId xmlns:p14="http://schemas.microsoft.com/office/powerpoint/2010/main" val="219460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بِالْخُضُوعِ لِسُؤَالِ غَيْرِكَ إِذَا افْتَقَرْتُ 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 humble myself in asking from someone else when I am poor,</a:t>
            </a:r>
          </a:p>
        </p:txBody>
      </p:sp>
    </p:spTree>
    <p:extLst>
      <p:ext uri="{BB962C8B-B14F-4D97-AF65-F5344CB8AC3E}">
        <p14:creationId xmlns:p14="http://schemas.microsoft.com/office/powerpoint/2010/main" val="81566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وَلَا بِالتَّضَرُّعِ إِلٰى مَنْ دُونَكَ إِذَا رَهِبْتُ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to plead with someone less than Thee when I fear,</a:t>
            </a:r>
          </a:p>
        </p:txBody>
      </p:sp>
    </p:spTree>
    <p:extLst>
      <p:ext uri="{BB962C8B-B14F-4D97-AF65-F5344CB8AC3E}">
        <p14:creationId xmlns:p14="http://schemas.microsoft.com/office/powerpoint/2010/main" val="308125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فَأَسْتَحِقَّ بِذٰلِكَ </a:t>
            </a:r>
            <a:r>
              <a:rPr lang="ar-SA" dirty="0" err="1"/>
              <a:t>خِذْلانَكَ</a:t>
            </a:r>
            <a:endParaRPr lang="ar-SA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then I would deserve Thy abandonment,</a:t>
            </a:r>
          </a:p>
        </p:txBody>
      </p:sp>
    </p:spTree>
    <p:extLst>
      <p:ext uri="{BB962C8B-B14F-4D97-AF65-F5344CB8AC3E}">
        <p14:creationId xmlns:p14="http://schemas.microsoft.com/office/powerpoint/2010/main" val="212660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وَفِّرْ بِلُطْفِكَ نِيَّتِي،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complete my intention through Thy gentleness,</a:t>
            </a:r>
          </a:p>
        </p:txBody>
      </p:sp>
    </p:spTree>
    <p:extLst>
      <p:ext uri="{BB962C8B-B14F-4D97-AF65-F5344CB8AC3E}">
        <p14:creationId xmlns:p14="http://schemas.microsoft.com/office/powerpoint/2010/main" val="244517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وَمَنْعَكَ وَإِعْرَاضَكَ يَا أَرْحَمَ الرَّاحِمِينَ.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Thy withholding, and Thy turning away, O Most Merciful of the merciful!</a:t>
            </a:r>
          </a:p>
        </p:txBody>
      </p:sp>
    </p:spTree>
    <p:extLst>
      <p:ext uri="{BB962C8B-B14F-4D97-AF65-F5344CB8AC3E}">
        <p14:creationId xmlns:p14="http://schemas.microsoft.com/office/powerpoint/2010/main" val="13526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اجْعَلْ مَا يُلْقِي الشَّيْطَانُ</a:t>
            </a:r>
            <a:br>
              <a:rPr lang="ar-SA" dirty="0"/>
            </a:br>
            <a:r>
              <a:rPr lang="ar-SA" dirty="0"/>
              <a:t>فِي رَوْعِي مِنَ التَّمَنِّي </a:t>
            </a:r>
            <a:r>
              <a:rPr lang="ar-SA" dirty="0" err="1"/>
              <a:t>وَالتَّظَنِّي</a:t>
            </a:r>
            <a:r>
              <a:rPr lang="ar-SA" dirty="0"/>
              <a:t> وَالْحَسَدِ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God, make the wishing, the doubt, and the envy which Satan throws into my heart</a:t>
            </a:r>
          </a:p>
        </p:txBody>
      </p:sp>
    </p:spTree>
    <p:extLst>
      <p:ext uri="{BB962C8B-B14F-4D97-AF65-F5344CB8AC3E}">
        <p14:creationId xmlns:p14="http://schemas.microsoft.com/office/powerpoint/2010/main" val="323183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ذِكْرًا لِعَظَمَتِكَ،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remembrance of Thy mightiness,</a:t>
            </a:r>
          </a:p>
        </p:txBody>
      </p:sp>
    </p:spTree>
    <p:extLst>
      <p:ext uri="{BB962C8B-B14F-4D97-AF65-F5344CB8AC3E}">
        <p14:creationId xmlns:p14="http://schemas.microsoft.com/office/powerpoint/2010/main" val="37204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وَتَفَكُّرًا فِي قُدْرَتِكَ،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reflection upon Thy power,</a:t>
            </a:r>
          </a:p>
        </p:txBody>
      </p:sp>
    </p:spTree>
    <p:extLst>
      <p:ext uri="{BB962C8B-B14F-4D97-AF65-F5344CB8AC3E}">
        <p14:creationId xmlns:p14="http://schemas.microsoft.com/office/powerpoint/2010/main" val="361954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وَتَدْبِيرًا عَلٰى عَدُوِّكَ،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 devising against Thy enemy!</a:t>
            </a:r>
          </a:p>
        </p:txBody>
      </p:sp>
    </p:spTree>
    <p:extLst>
      <p:ext uri="{BB962C8B-B14F-4D97-AF65-F5344CB8AC3E}">
        <p14:creationId xmlns:p14="http://schemas.microsoft.com/office/powerpoint/2010/main" val="5171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وَمَا أَجْرٰى عَلٰى لِسَانِي</a:t>
            </a:r>
            <a:br>
              <a:rPr lang="ar-SA" dirty="0"/>
            </a:br>
            <a:r>
              <a:rPr lang="ar-SA" dirty="0"/>
              <a:t>مِنْ لَفْظَةِ فُحْشٍ أَوْ هُجْرٍ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Make everything he causes to pass over my tongue, - the indecent or ugly words,</a:t>
            </a:r>
          </a:p>
        </p:txBody>
      </p:sp>
    </p:spTree>
    <p:extLst>
      <p:ext uri="{BB962C8B-B14F-4D97-AF65-F5344CB8AC3E}">
        <p14:creationId xmlns:p14="http://schemas.microsoft.com/office/powerpoint/2010/main" val="286880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أَوْ شَتْمِ عِرْضٍ أَوْ شَهَادَةِ بَاطِلٍ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maligning of good repute, the false witness,</a:t>
            </a:r>
          </a:p>
        </p:txBody>
      </p:sp>
    </p:spTree>
    <p:extLst>
      <p:ext uri="{BB962C8B-B14F-4D97-AF65-F5344CB8AC3E}">
        <p14:creationId xmlns:p14="http://schemas.microsoft.com/office/powerpoint/2010/main" val="36869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أَوِ اغْتِيَابِ مُؤْمِنٍ غَائِبٍ أَوْ سَبِّ حَاضِرٍ،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speaking ill of an absent man of faith or the reviling of one present,</a:t>
            </a:r>
          </a:p>
        </p:txBody>
      </p:sp>
    </p:spTree>
    <p:extLst>
      <p:ext uri="{BB962C8B-B14F-4D97-AF65-F5344CB8AC3E}">
        <p14:creationId xmlns:p14="http://schemas.microsoft.com/office/powerpoint/2010/main" val="283636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وَمَا أَشْبَهَ ذٰلِكَ نُطْقاً بِالْحَمْدِ لَكَ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all things similar - a speech in praise of Thee,</a:t>
            </a:r>
          </a:p>
        </p:txBody>
      </p:sp>
    </p:spTree>
    <p:extLst>
      <p:ext uri="{BB962C8B-B14F-4D97-AF65-F5344CB8AC3E}">
        <p14:creationId xmlns:p14="http://schemas.microsoft.com/office/powerpoint/2010/main" val="137321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وَإِغْرَاقاً فِي الثَّنَاءِ عَلَيْكَ،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pursual of eulogizing Thee,</a:t>
            </a:r>
          </a:p>
        </p:txBody>
      </p:sp>
    </p:spTree>
    <p:extLst>
      <p:ext uri="{BB962C8B-B14F-4D97-AF65-F5344CB8AC3E}">
        <p14:creationId xmlns:p14="http://schemas.microsoft.com/office/powerpoint/2010/main" val="67088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Z Duas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Z Duas" id="{00ED2A9C-A777-4D59-AD91-8212C269AA0C}" vid="{C65E4D70-CDE6-4339-846F-90D7F099DF02}"/>
    </a:ext>
  </a:extLst>
</a:theme>
</file>

<file path=ppt/theme/theme2.xml><?xml version="1.0" encoding="utf-8"?>
<a:theme xmlns:a="http://schemas.openxmlformats.org/drawingml/2006/main" name="1_Default Design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AZ Duas</Template>
  <TotalTime>18188</TotalTime>
  <Words>3340</Words>
  <PresentationFormat>Widescreen</PresentationFormat>
  <Paragraphs>379</Paragraphs>
  <Slides>184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184</vt:i4>
      </vt:variant>
    </vt:vector>
  </HeadingPairs>
  <TitlesOfParts>
    <vt:vector size="192" baseType="lpstr">
      <vt:lpstr>Abbas</vt:lpstr>
      <vt:lpstr>Calibri</vt:lpstr>
      <vt:lpstr>Trebuchet MS</vt:lpstr>
      <vt:lpstr>Arabic Typesetting</vt:lpstr>
      <vt:lpstr>Arial</vt:lpstr>
      <vt:lpstr>Calibri Light</vt:lpstr>
      <vt:lpstr>AZ Duas</vt:lpstr>
      <vt:lpstr>1_Default Design</vt:lpstr>
      <vt:lpstr>PowerPoint Presentation</vt:lpstr>
      <vt:lpstr>اَللّٰهُمَّ صَلِّ عَلٰى مُحَمَّدٍ وَآلِ مُحَمَّدٍ</vt:lpstr>
      <vt:lpstr>بِسْمِ اللّٰهِ الرَّحْمٰنِ الرَّحِيمِ</vt:lpstr>
      <vt:lpstr>اَللّٰهُمَّ صَلِّ عَلٰى مُحَمَّدٍ وَآلِهِ</vt:lpstr>
      <vt:lpstr>وَبَلِّغْ بِـإِيْمَانِي أَكْمَلَ الْإِيْمَانِ،</vt:lpstr>
      <vt:lpstr>وَاجْعَلْ يَقِينِي أَفْضَلَ الْيَقِينِ،</vt:lpstr>
      <vt:lpstr>وَانْتَهِ بِنِيَّتِي إِلٰى أَحْسَنِ النِّيَّاتِ،</vt:lpstr>
      <vt:lpstr>وَبِعَمَلِي إِلٰى أَحْسَنِ الْأَعْمَالِ.</vt:lpstr>
      <vt:lpstr>أَللّٰهُمَّ وَفِّرْ بِلُطْفِكَ نِيَّتِي،</vt:lpstr>
      <vt:lpstr>وَصَحِّحْ بِمَا عِنْدَكَ يَقِينِي،</vt:lpstr>
      <vt:lpstr>وَاسْتَصْلِحْ بِقُدْرَتِكَ مَا فَسَدَ مِنِّي.</vt:lpstr>
      <vt:lpstr>أَللّٰهُمَّ صَلِّ عَلٰى مُحَمَّدٍ وَآلِهِ</vt:lpstr>
      <vt:lpstr>وَاكْفِنِي مَا يَشْغَلُنِي الْإِهْتِمَامُ بِهِ،</vt:lpstr>
      <vt:lpstr>وَاسْتَعْمِلْنِي بِمَا تَسْأَلُنِي غَدًا عَنْهُ</vt:lpstr>
      <vt:lpstr>وَاسْتَفْرِغْ أَيَّامِي فِيمَا خَلَقْتَنِي لَهُ،</vt:lpstr>
      <vt:lpstr>وَأَغْنِنِي وَأَوْسِعْ عَلَىَّ فِي رِزْقِكَ،</vt:lpstr>
      <vt:lpstr>وَلاَ تَفْتِنِّي بِالنَّظَرِ، وَأَعِزَّنِي وَلا تَبْتَلِيَنِّي بِالْكِبْرِ،</vt:lpstr>
      <vt:lpstr>وَعَبِّدْنِي لَكَ وَلاَ تُفْسِدْ عِبَادَتِي بِالْعُجْبِ،</vt:lpstr>
      <vt:lpstr>وَأَجْرِ لِلنَّاسِ عَلٰى يَدِيَ الْخَيْرَ، وَلا تَمْحَقْهُ بِالْمَنِّ،</vt:lpstr>
      <vt:lpstr>وَهَبْ لِي مَعَالِيَ الْأَخْلاَقِ، وَاعْصِمْنِي مِنَ الْفَخْرِ.</vt:lpstr>
      <vt:lpstr>أَللّٰهُمَّ صَلِّ عَلٰى مُحَمَّدٍ وَآلِهِ،</vt:lpstr>
      <vt:lpstr>وَلا تَرْفَعْنِي فِيْ النَّاسِ دَرَجَةً</vt:lpstr>
      <vt:lpstr>إِلاَّ حَطَطْتَنِي عِنْدَ نَفْسِي مِثْلَهَا،</vt:lpstr>
      <vt:lpstr>وَلا تُحْدِثْ لِي عِزًّا ظَاهِرًا</vt:lpstr>
      <vt:lpstr>إِلاَّ أَحْدَثْتَ لِي ذِلَّةً بَاطِنَةً عِنْدَ نَفْسِي بِقَدَرِهَا.</vt:lpstr>
      <vt:lpstr>أَللّٰهُمَّ صَلِّ عَلٰى مُحَمَّدٍ وَآلِ مُحَمَّدٍ،</vt:lpstr>
      <vt:lpstr>وَمَتِّعْنِي بِهُدًى صَالِحٍ لا أَسْتَبْدِلُ بِهِ،</vt:lpstr>
      <vt:lpstr>وَطَرِيقَةِ حَقٍّ لا أَزِيْغُ عَنْهَا،</vt:lpstr>
      <vt:lpstr>وَنِيَّةِ رُشْدٍ لاَ أَشُكُّ فِيْهَا</vt:lpstr>
      <vt:lpstr>وَعَمِّرْنِي مَا كَانَ عُمُرِيْ بِذْلَةً فِي طَاعَتِكَ،</vt:lpstr>
      <vt:lpstr>فَإِذَا كَانَ عُمْرِي مَرْتَعَاً لِلشَّيْطَانِ</vt:lpstr>
      <vt:lpstr>فَاقْبِضْنِي إِلَيْكَ قَبْلَ أَنْ يَسْبِقَ مَقْتُكَ إِلَيَّ،</vt:lpstr>
      <vt:lpstr>أَوْ يَسْتَحْكِمَ غَضَبُكَ عَلَيَّ.</vt:lpstr>
      <vt:lpstr>اَللّٰهُمَّ لا تَدَعْ خَصْلَةً تُعَابُ مِنِّي إِلاَّ أَصْلَحْتَهَا،</vt:lpstr>
      <vt:lpstr>وَلا عَائِبَةً أُوَنَّبُ بِهَا إِلاَّ حَسَّنْتَهَا،</vt:lpstr>
      <vt:lpstr>وَلاَ أُكْرُومَةً فِيَّ نَاقِصَةً إِلاَّ أَتْمَمْتَهَا.</vt:lpstr>
      <vt:lpstr>أَللّٰهُمَّ صَلِّ عَلٰى مُحَمَّدٍ وَآلِ مُحَمَّدٍ</vt:lpstr>
      <vt:lpstr>وَأَبْدِلْنِي مِنْ بِغْضَةِ أَهْلِ الشَّنَآنِ الْمَحَبَّةَ</vt:lpstr>
      <vt:lpstr>وَمِنْ حَسَدِ أَهْلِ الْبَغْيِ الْمَوَدَّةَ،</vt:lpstr>
      <vt:lpstr>وَمِنْ ظِنَّةِ أَهْلِ الصَّلاَحِ الثِّقَةَ،</vt:lpstr>
      <vt:lpstr>وَمِنْ عَدَاوَةِ الأَدْنَيْنَ الْوَلايَةَ،</vt:lpstr>
      <vt:lpstr>وَمِنْ عُقُوقِ ذَوِي الْأَرْحَامِ الْمَبَرَّةَ،</vt:lpstr>
      <vt:lpstr>وَمِنْ خِذْلانِ الْأَقْرَبِينَ النُّصْرَةَ،</vt:lpstr>
      <vt:lpstr>وَمِنْ حُبِّ الْمُدَارِينَ تَصْحِيحَ الْمِقَةِ،</vt:lpstr>
      <vt:lpstr>وَمِنْ رَدِّ الْمُلاَبِسِينَ كَرَمَ الْعِشْرَةِ،</vt:lpstr>
      <vt:lpstr>وَمِنْ مَرَارَةِ خَوْفِ الظَّالِمِينَ حَلاَوَةَ الْأَمَنَةِ.</vt:lpstr>
      <vt:lpstr>أَللّٰهُمَّ صَلِّ عَلٰى مُحَمَّدٍ وَآلِهِ</vt:lpstr>
      <vt:lpstr>وَاجْعَلْ لِيْ يَدًا عَلٰى مَنْ ظَلَمَنِي</vt:lpstr>
      <vt:lpstr>وَلِسَاناً عَلٰى مَنْ خَاصَمَنِي</vt:lpstr>
      <vt:lpstr>وَظَفَرًا بِمَنْ عَانَدَنِي</vt:lpstr>
      <vt:lpstr>وَهَبْ لِي مَكْرًا عَلٰى مَنْ كَايَدَنِي</vt:lpstr>
      <vt:lpstr>وَقُدْرَةً عَلٰى مَنِ اضْطَهَدَنِي</vt:lpstr>
      <vt:lpstr>وَتَكْذِيباً لِمَنْ قَصَبَنِي</vt:lpstr>
      <vt:lpstr>وَسَلاَمَةً مِمَّنْ تَوَعَّدَنِي</vt:lpstr>
      <vt:lpstr>وَوَفِّقْنِي لِطَاعَةِ مَنْ سَدَّدَنِي</vt:lpstr>
      <vt:lpstr>وَمُتَابَعَةِ مَنْ أَرْشَدَنِي</vt:lpstr>
      <vt:lpstr>أَللّٰهُمَّ صَلِّ عَلٰى مُحَمَّدٍ وَآلِهِ،</vt:lpstr>
      <vt:lpstr>وَسَدِّدْنِي لِأَنْ أُعَارِضَ مَنْ غَشَّنِي بِالنُّصْحِ،</vt:lpstr>
      <vt:lpstr>وَأَجْزِيَ مَنْ هَجَرَنِي بِالْبِرِّ وَأُثِيبَ مَنْ حَرَمَنِي بِالْبَذْلِ</vt:lpstr>
      <vt:lpstr>وَأُكَافِيَ مَنْ قَطَعَنِي بِالصِّلَةِ</vt:lpstr>
      <vt:lpstr>وَأُخَالِفَ مَنِ اغْتَابَنِي إِلٰى حُسْنِ الذِّكْرِ،</vt:lpstr>
      <vt:lpstr>وَأَنْ أَشْكُرَ الْحَسَنَةَ وَاُغْضِيَ عَنِ السَّيِّئَةِ.</vt:lpstr>
      <vt:lpstr>أَللّٰهُمَّ صَلِّ عَلٰى مُحَمَّدٍ وَآلِهِ</vt:lpstr>
      <vt:lpstr>وَحَلِّنِي بِحِلْيَةِ الصَّالِحِينَ،</vt:lpstr>
      <vt:lpstr>وَأَلْبِسْنِي زِينَةَ المُتَّقِينَ فِيْ بَسْطِ الْعَدْلِ</vt:lpstr>
      <vt:lpstr>وَكَظْمِ الْغَيْظِ وَإِطْفَاءِ النَّائِرَةِ وَضَمِّ أَهْلِ الْفُرْقَةِ</vt:lpstr>
      <vt:lpstr>وَإِصْلاَحِ ذَاتِ الْبَيْنِ وَإِفْشَاءِ الْعَارِفَةِ،</vt:lpstr>
      <vt:lpstr>وَسَتْرِ الْعَائِبَةِ، وَلِينِ الْعَرِيكَةِ،</vt:lpstr>
      <vt:lpstr>وَخَفْضِ الْجَنَاحِ، وَحُسْنِ السِّيرَةِ،</vt:lpstr>
      <vt:lpstr>وَسُكُونِ الرِّيحِ، وَطِيْبِ الْمُخَالَقَةِ،</vt:lpstr>
      <vt:lpstr>وَالسَّبْقِ إِلٰى الْفَضِيلَةِ، وَإِيْثَارِ التَّفَضُّلِ وَتَرْكِ التَّعْيِيرِ،</vt:lpstr>
      <vt:lpstr>وَالْإِفْضَالِ عَلٰى غَيْرِ الْمُسْتَحِقِّ وَالْقَوْلِ بِالْحَقِّ وَإِنْ عَزَّ</vt:lpstr>
      <vt:lpstr>وَاسْتِقْلاَلِ الْخَيْرِ وَإِنْ كَثُرَ مِنْ قَوْلِي وَفِعْلِي ،</vt:lpstr>
      <vt:lpstr>وَاسْتِكْثَارِ الشَّرِّ وَإِنْ قَلَّ مِنْ قَوْلِي وَفِعْلِي،</vt:lpstr>
      <vt:lpstr>وَأَكْمِلْ ذٰلِكَ لِي بِدَوَامِ الطَّاعَةِ وَلُزُومِ الْجَمَاعَةِ</vt:lpstr>
      <vt:lpstr>وَرَفْضِ أَهْلِ الْبِدَعِ وَمُسْتَعْمِلِ الرَّأْيِ الْمُخْتَرَعِ.</vt:lpstr>
      <vt:lpstr>أَللّٰهُمَّ صَلِّ عَلٰى مُحَمَّدٍ وَآلِهِ</vt:lpstr>
      <vt:lpstr>وَاجْعَلْ أَوْسَعَ رِزْقِكَ عَلَيَّ إِذَا كَبِرْتُ،</vt:lpstr>
      <vt:lpstr>وَأَقْوٰى قُوَّتِكَ فِيَّ إِذَا نَصِبْتُ،</vt:lpstr>
      <vt:lpstr>وَلاَ تَبْتَلِيَنِّي بِالْكَسَلِ عَنْ عِبَادَتِكَ</vt:lpstr>
      <vt:lpstr>وَلَا الْعَمٰى عَنْ سَبِيلِكَ وَلَا بِالتَّعَرُّضِ لِخِلاَفِ مَحَبَّتِكَ،</vt:lpstr>
      <vt:lpstr>وَلَا مُجَامَعَةِ مَنْ تَفَرَّقَ عَنْكَ،</vt:lpstr>
      <vt:lpstr>وَلَا مُفَارَقَةِ مَنِ اجْتَمَعَ إِلَيْكَ.</vt:lpstr>
      <vt:lpstr>اللّٰهُمَّ اجْعَلْنِي أَصُوْلُ بِكَ عِنْدَ الضَّرُورَةِ وَأَسْأَلُكَ عِنْدَ الْحَاجَةِ،</vt:lpstr>
      <vt:lpstr>وَأَتَضَرَّعُ إِلَيْكَ عِنْدَ الْمَسْكَنَةِ،</vt:lpstr>
      <vt:lpstr>وَلَا تَفْتِنِّي بِالْإِسْتِعَانَةِ بِغَيْرِكَ إِذَا اضْطُرِرْتُ،</vt:lpstr>
      <vt:lpstr>وَلَا بِالْخُضُوعِ لِسُؤَالِ غَيْرِكَ إِذَا افْتَقَرْتُ ،</vt:lpstr>
      <vt:lpstr>وَلَا بِالتَّضَرُّعِ إِلٰى مَنْ دُونَكَ إِذَا رَهِبْتُ</vt:lpstr>
      <vt:lpstr>فَأَسْتَحِقَّ بِذٰلِكَ خِذْلانَكَ</vt:lpstr>
      <vt:lpstr>وَمَنْعَكَ وَإِعْرَاضَكَ يَا أَرْحَمَ الرَّاحِمِينَ.</vt:lpstr>
      <vt:lpstr>اَللّٰهُمَّ اجْعَلْ مَا يُلْقِي الشَّيْطَانُ فِي رَوْعِي مِنَ التَّمَنِّي وَالتَّظَنِّي وَالْحَسَدِ</vt:lpstr>
      <vt:lpstr>ذِكْرًا لِعَظَمَتِكَ،</vt:lpstr>
      <vt:lpstr>وَتَفَكُّرًا فِي قُدْرَتِكَ،</vt:lpstr>
      <vt:lpstr>وَتَدْبِيرًا عَلٰى عَدُوِّكَ،</vt:lpstr>
      <vt:lpstr>وَمَا أَجْرٰى عَلٰى لِسَانِي مِنْ لَفْظَةِ فُحْشٍ أَوْ هُجْرٍ</vt:lpstr>
      <vt:lpstr>أَوْ شَتْمِ عِرْضٍ أَوْ شَهَادَةِ بَاطِلٍ</vt:lpstr>
      <vt:lpstr>أَوِ اغْتِيَابِ مُؤْمِنٍ غَائِبٍ أَوْ سَبِّ حَاضِرٍ،</vt:lpstr>
      <vt:lpstr>وَمَا أَشْبَهَ ذٰلِكَ نُطْقاً بِالْحَمْدِ لَكَ</vt:lpstr>
      <vt:lpstr>وَإِغْرَاقاً فِي الثَّنَاءِ عَلَيْكَ،</vt:lpstr>
      <vt:lpstr>وَذَهَاباً فِي تَمْجيدِكَ</vt:lpstr>
      <vt:lpstr>وَشُكْراً لِنِعْمَتِكَ</vt:lpstr>
      <vt:lpstr>وَاعْتِرَافاً بِـإِحْسَانِكَ</vt:lpstr>
      <vt:lpstr>وَإِحْصَاءً لِمِنَنِكَ.</vt:lpstr>
      <vt:lpstr>أَللّٰهُمَّ صَلِّ عَلٰى مُحَمَّدٍ وَآلِهِ</vt:lpstr>
      <vt:lpstr>وَلَا أُظْلَمَنَّ وَأَنْتَ مُطِيقٌ لِلدَّفْعِ عَنِّي،</vt:lpstr>
      <vt:lpstr>وَلَا أَظْلِمَنَّ وَأَنْتَ الْقَادِرُ عَلَى الْقَبْضِ مِنِّي،</vt:lpstr>
      <vt:lpstr>وَلَا أَضِلَّنَّ وَقَدْ أَمْكَنَتْكَ هِدَايَتِي،</vt:lpstr>
      <vt:lpstr>وَلَا أَفْتَقِرَنَّ وَمِنْ عِنْدِكَ وُسْعِي،</vt:lpstr>
      <vt:lpstr>وَلَا أَطْغَيَنَّ وَمِنْ عِنْدِكَ وُجْدِي.</vt:lpstr>
      <vt:lpstr>أَللّٰهُمَّ إِلٰى مَغْفِرَتِكَ وَفَدْتُ، وَإِلٰى عَفْوِكَ قَصَدْتُ،</vt:lpstr>
      <vt:lpstr>وَإِلٰى تَجَاوُزِكَ اشْتَقْتُ، وَبِفَضْلِكَ وَثِقْتُ،</vt:lpstr>
      <vt:lpstr>وَلَيْسَ عِنْدِي مَا يُوجِبُ لِي مَغْفِرَتَكَ،</vt:lpstr>
      <vt:lpstr>وَلَا فِي عَمَلِي مَا أَسْتَحِقُّ بِهِ عَفْوَكَ،</vt:lpstr>
      <vt:lpstr>وَمَا لِي بَعْدَ أَنْ حَكَمْتُ عَلٰى نَفْسِي إِلَّا فَضْلُكَ،</vt:lpstr>
      <vt:lpstr>فَصَلِّ عَلٰى مُحَمَّدٍ وَآلِهِ</vt:lpstr>
      <vt:lpstr>وَتَفَضَّلْ عَلَيَّ</vt:lpstr>
      <vt:lpstr>أَللّٰهُمَّ وَأَنْطِقْنِي بِالْهُدٰى،</vt:lpstr>
      <vt:lpstr>وَأَلْهِمْنِي التَّقْوٰى وَوَفِّقْنِي لِلَّتِيْ هِيَ أَزْكَى</vt:lpstr>
      <vt:lpstr>وَاسْتَعْمِلْنِي بِمَا هُوَ أَرْضٰى.</vt:lpstr>
      <vt:lpstr>أَللّٰهُمَّ اسْلُكْ بِيَ الطَّرِيقَةَ الْمُثْلٰى،</vt:lpstr>
      <vt:lpstr>وَاجْعَلْنِي عَلٰى مِلَّتِكَ أَمُوتُ وَأَحْيَا.</vt:lpstr>
      <vt:lpstr>أَللّٰهُمَّ صَلِّ عَلٰى مُحَمَّدٍ وَآلِهِ</vt:lpstr>
      <vt:lpstr>وَمَتِّعْنِي بِالْإِقْتِصَادِ، وَاجْعَلْنِي مِنْ أَهْلِ السَّدَادِ،</vt:lpstr>
      <vt:lpstr>وَمِنْ أَدِلَّةِ الرَّشَادِ، وَمِنْ صَالِحِي الْعِبَادِ،</vt:lpstr>
      <vt:lpstr>وَارْزُقْنِي فَوْزَ الْمَعَادِ، وَسَلاَمَةَ الْمِرْصَادِ.</vt:lpstr>
      <vt:lpstr>أَللّٰهُمَّ خُذْ لِنَفْسِكَ مِنْ نَفْسِي مَا يُخَلِّصُهَا،</vt:lpstr>
      <vt:lpstr>وَأَبْق لِنَفْسِي مِنْ نَفْسِي مَا يُصْلِحُهَا،</vt:lpstr>
      <vt:lpstr>فَإِنَّ نَفْسِي هَالِكَةٌ أَوْ تَعْصِمَهَا.</vt:lpstr>
      <vt:lpstr>أَللّٰهُمَّ أَنْتَ عُدَّتِي إِنْ حَزِنْتُ،</vt:lpstr>
      <vt:lpstr>وَأَنْتَ مُنْتَجَعِي إِنْ حُرِمْتُ،</vt:lpstr>
      <vt:lpstr>وَبِكَ اسْتِغَاثَتِي إِنْ كَرِثْتُ،</vt:lpstr>
      <vt:lpstr>وَعِنْدَكَ مِمَّا فَاتَ خَلَفٌ، وَلِمَا فَسَدَ صَلاَحٌ،</vt:lpstr>
      <vt:lpstr>وَفِيمَا أَنْكَرْتَ تَغْيِيرٌ.</vt:lpstr>
      <vt:lpstr>فَامْنُنْ عَلَيَّ قَبْلَ الْبَلاءِ بِالْعَافِيَةِ، وَقَبْلَ الطَّلَبِ بِالْجِدةِ،</vt:lpstr>
      <vt:lpstr>وَقَبْلَ الضَّلاَلِ بِالرَّشَادِ، وَاكْفِنِي مَؤُونَةَ مَعَرَّةِ الْعِبَادِ،</vt:lpstr>
      <vt:lpstr>وَهَبْ لِيْ أَمْنَ يَوْمِ الْمَعَادِ، وَامْنَحْنِي حُسْنَ الْإِرْشَادِ.</vt:lpstr>
      <vt:lpstr>أَللّٰهُمَّ صَلِّ عَلٰى مُحَمَّدٍ وَآلِهِ</vt:lpstr>
      <vt:lpstr>وَادْرَأْ عَنِّي بِلُطْفِكَ، وَاغْذُنِي بِنِعْمَتِكَ،</vt:lpstr>
      <vt:lpstr>وَأَصْلِحْنِي بِكَرَمِكَ، وَدَاوِنِي بِصُنْعِكَ،</vt:lpstr>
      <vt:lpstr>وَأَظِلَّنِيْ فِي ذَرَاكَ، وجَلِّلْنِي رِضَاكَ،</vt:lpstr>
      <vt:lpstr>وَوَفِّقنِي إِذَا اشْتَكَلَتْ عَلَيَّ الْأُمُورُ لِأَهْدَاهَا،</vt:lpstr>
      <vt:lpstr>وَإِذَا تَشَابَهَتِ الْأَعْمَالُ لِأَزْكَاهَا،</vt:lpstr>
      <vt:lpstr>وَإِذَا تَنَاقَضَتِ الْمِلَلُ لِأَرْضَاهَا.</vt:lpstr>
      <vt:lpstr>أَللّٰهُمَّ صَلِّ عَلٰى مُحَمَّدٍ وَآلِهِ</vt:lpstr>
      <vt:lpstr>وَتَوِّجْنِي بِالْكِفَايَةِ، وَسُمْنِي حُسْنَ الْوِلايَةِ،</vt:lpstr>
      <vt:lpstr>وَهَبْ لِيْ صِدْقَ الْهِدَايَةِ، وَلا تَفْتِنِّي بِالسَّعَةِ،</vt:lpstr>
      <vt:lpstr>وَامْنَحْنِي حُسْنَ الدَّعَةِ، وَلَا تَجْعَلْ عَيْشِي كَدًّا كَدًّا،</vt:lpstr>
      <vt:lpstr>وَلَا تَرُدَّ دُعَائِي عَلَيَّ رَدًّا،</vt:lpstr>
      <vt:lpstr>فَإِنِّي لا أَجْعَلُ لَكَ ضِدًّا وَلا أَدْعُو مَعَكَ نِدًّا.</vt:lpstr>
      <vt:lpstr>أَللّٰهُمَّ صَلِّ عَلٰى مُحَمَّدٍ وَآلِهِ</vt:lpstr>
      <vt:lpstr>وَامْنَعْنِي مِنَ السَّرَفِ وَحَصِّنْ رِزْقِي مِنَ التَّلَفِ،</vt:lpstr>
      <vt:lpstr>وَوَفِّرْ مَلَكَتِي بِالْبَرَكَةِ فِيهِ،</vt:lpstr>
      <vt:lpstr>وَأَصِبْ بِي سَبِيلَ الْهِدَايَةِ لِلْبِرِّ فِيمَا اُنْفِقُ مِنْهُ.</vt:lpstr>
      <vt:lpstr>أَللّٰهُمَّ صَلِّ عَلٰى مُحَمَّدٍ وَآلِهِ</vt:lpstr>
      <vt:lpstr>وَاكْفِنِي مَؤُونَةَ الْإِكْتِسَابِ،</vt:lpstr>
      <vt:lpstr>وَارْزُقْنِي مِنْ غَيْرِ احْتِسَابٍ،</vt:lpstr>
      <vt:lpstr>فَلَا أَشْتَغِلَ عَنْ عِبَادَتِكَ بِالطَّلَبِ</vt:lpstr>
      <vt:lpstr>وَلَا أَحْتَمِلَ إِصْرَ تَبِعَاتِ الْمَكْسَبِ.</vt:lpstr>
      <vt:lpstr>أَللّٰهُمَّ فَأَطْلِبْنِي بِقُدْرَتِكَ مَا أَطْلُبُ،</vt:lpstr>
      <vt:lpstr>وَأَجِرْنِي بِعِزَّتِكَ مِمَّا أَرْهَبُ.</vt:lpstr>
      <vt:lpstr>أَللّٰهُمَّ صَلِّ عَلٰى مُحَمَّدٍ وَآلِهِ وَصُنْ وَجْهِي بِالْيَسَارِ،</vt:lpstr>
      <vt:lpstr>وَلاَ تَبْتَذِلْ جَاهِي بِالْإِقْتارِ فَأَسْتَرْزِقَ أَهْلَ رِزْقِكَ،</vt:lpstr>
      <vt:lpstr>وَأَسْتَعْطِيَ شِرَارَ خَلْقِكَ، فَأَفْتَتِنَ بِحَمْدِ مَنْ أَعْطَانِي،</vt:lpstr>
      <vt:lpstr>وَأُبْتَلٰى بِذَمِّ مَنْ مَنَعَنِي وَأَنْتَ مِنْ دُونِهِمْ وَلِيُّ الْإِعْطَاءِ وَالْمَنْعِ.</vt:lpstr>
      <vt:lpstr>أَللّٰهُمَّ صَلِّ عَلٰى مُحَمَّدٍ وَآلِهِ</vt:lpstr>
      <vt:lpstr>وَارْزُقْنِي صِحَّةً فِيْ عِبَادَةٍ،</vt:lpstr>
      <vt:lpstr>وَفَرَاغاً فِي زَهَادَةٍ،</vt:lpstr>
      <vt:lpstr>وَعِلْماً فِي اسْتِعْمَالٍ، وَوَرَعاً فِي إِجْمَالٍ.</vt:lpstr>
      <vt:lpstr>أَللّٰهُمَّ اخْتِمْ بِعَفْوِكَ أَجَلِي،</vt:lpstr>
      <vt:lpstr>وَحَقِّقْ فِي رَجَاءِ رَحْمَتِكَ أَمَلِي،</vt:lpstr>
      <vt:lpstr>وَسَهِّلْ إِلٰى بُلُوغِ رِضَاكَ سُبُلِي،</vt:lpstr>
      <vt:lpstr>وَحَسِّن فِي جَمِيعِ أَحْوَالِيْ عَمَلِي.</vt:lpstr>
      <vt:lpstr>أَللّٰهُمَّ صَلِّ عَلٰى مُحَمَّدٍ وَآلِهِ</vt:lpstr>
      <vt:lpstr>وَنَبِّهْنِي لِذِكْرِكَ فِي أَوْقَاتِ الْغَفْلَةِ،</vt:lpstr>
      <vt:lpstr>وَاسْتَعْمِلْنِي بِطَاعَتِكَ فِي أَيَّامِ الْمُهْلَةِ،</vt:lpstr>
      <vt:lpstr>وَانْهَجْ لِي إِلٰى مَحَبَّتِكَ سَبيلاً سَهْلَةً</vt:lpstr>
      <vt:lpstr>أَكْمِلْ لِي بِهَا خَيْرَ الدُّنْيَا وَالْآخِرَةِ.</vt:lpstr>
      <vt:lpstr>أَللّٰهُمَّ وَصَلِّ عَلٰى مُحَمَّدٍ وَآلِهِ</vt:lpstr>
      <vt:lpstr>كَأَفْضَلِ مَا صَلَّيْتَ عَلٰى أَحَدٍ مِنْ خَلْقِكَ قَبْلَهُ،</vt:lpstr>
      <vt:lpstr>وَأَنْتَ مُصَلٍّ عَلٰى أَحَدٍ بَعْدَهُ،</vt:lpstr>
      <vt:lpstr>وَآتِنا فِي الدُّنْيَا حَسَنَةً وَفِي الْآخِرَةِ حَسَنَةً،</vt:lpstr>
      <vt:lpstr>وَقِنِي بِرَحْمَتِكَ عَذَابَ النَّارِ.</vt:lpstr>
      <vt:lpstr>اَللّٰهُمَّ صَلِّ عَلٰى مُحَمَّدٍ وَآلِ مُحَمَّدٍ</vt:lpstr>
      <vt:lpstr>Please recite a  Surah al-Fatiha for all marhumeen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2022-04-20T16:08:41Z</cp:lastPrinted>
  <dcterms:created xsi:type="dcterms:W3CDTF">1601-01-01T00:00:00Z</dcterms:created>
  <dcterms:modified xsi:type="dcterms:W3CDTF">2023-04-13T22:59:48Z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